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1" r:id="rId8"/>
    <p:sldMasterId id="2147483891" r:id="rId9"/>
  </p:sldMasterIdLst>
  <p:notesMasterIdLst>
    <p:notesMasterId r:id="rId36"/>
  </p:notesMasterIdLst>
  <p:handoutMasterIdLst>
    <p:handoutMasterId r:id="rId37"/>
  </p:handoutMasterIdLst>
  <p:sldIdLst>
    <p:sldId id="329" r:id="rId10"/>
    <p:sldId id="326" r:id="rId11"/>
    <p:sldId id="342" r:id="rId12"/>
    <p:sldId id="316" r:id="rId13"/>
    <p:sldId id="286" r:id="rId14"/>
    <p:sldId id="299" r:id="rId15"/>
    <p:sldId id="343" r:id="rId16"/>
    <p:sldId id="308" r:id="rId17"/>
    <p:sldId id="290" r:id="rId18"/>
    <p:sldId id="309" r:id="rId19"/>
    <p:sldId id="294" r:id="rId20"/>
    <p:sldId id="295" r:id="rId21"/>
    <p:sldId id="310" r:id="rId22"/>
    <p:sldId id="313" r:id="rId23"/>
    <p:sldId id="280" r:id="rId24"/>
    <p:sldId id="330" r:id="rId25"/>
    <p:sldId id="312" r:id="rId26"/>
    <p:sldId id="285" r:id="rId27"/>
    <p:sldId id="331" r:id="rId28"/>
    <p:sldId id="337" r:id="rId29"/>
    <p:sldId id="339" r:id="rId30"/>
    <p:sldId id="338" r:id="rId31"/>
    <p:sldId id="332" r:id="rId32"/>
    <p:sldId id="333" r:id="rId33"/>
    <p:sldId id="334" r:id="rId34"/>
    <p:sldId id="341" r:id="rId35"/>
  </p:sldIdLst>
  <p:sldSz cx="9144000" cy="6858000" type="screen4x3"/>
  <p:notesSz cx="7023100" cy="9309100"/>
  <p:custDataLst>
    <p:custData r:id="rId3"/>
    <p:custData r:id="rId1"/>
    <p:custData r:id="rId6"/>
    <p:custData r:id="rId2"/>
    <p:custData r:id="rId7"/>
    <p:custData r:id="rId4"/>
    <p:custData r:id="rId5"/>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3992">
          <p15:clr>
            <a:srgbClr val="A4A3A4"/>
          </p15:clr>
        </p15:guide>
        <p15:guide id="2" orient="horz" pos="1072">
          <p15:clr>
            <a:srgbClr val="A4A3A4"/>
          </p15:clr>
        </p15:guide>
        <p15:guide id="3" orient="horz" pos="3045">
          <p15:clr>
            <a:srgbClr val="A4A3A4"/>
          </p15:clr>
        </p15:guide>
        <p15:guide id="4" orient="horz" pos="1463">
          <p15:clr>
            <a:srgbClr val="A4A3A4"/>
          </p15:clr>
        </p15:guide>
        <p15:guide id="5" orient="horz" pos="155">
          <p15:clr>
            <a:srgbClr val="A4A3A4"/>
          </p15:clr>
        </p15:guide>
        <p15:guide id="6" pos="2881">
          <p15:clr>
            <a:srgbClr val="A4A3A4"/>
          </p15:clr>
        </p15:guide>
        <p15:guide id="7" pos="201">
          <p15:clr>
            <a:srgbClr val="A4A3A4"/>
          </p15:clr>
        </p15:guide>
        <p15:guide id="8" pos="4830">
          <p15:clr>
            <a:srgbClr val="A4A3A4"/>
          </p15:clr>
        </p15:guide>
        <p15:guide id="9" pos="557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7F7F7F"/>
    <a:srgbClr val="EEA65C"/>
    <a:srgbClr val="5481AB"/>
    <a:srgbClr val="5E5E5E"/>
    <a:srgbClr val="000000"/>
    <a:srgbClr val="F6F6F6"/>
    <a:srgbClr val="5482AB"/>
    <a:srgbClr val="B4DAAE"/>
    <a:srgbClr val="CFDA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0" autoAdjust="0"/>
    <p:restoredTop sz="70480" autoAdjust="0"/>
  </p:normalViewPr>
  <p:slideViewPr>
    <p:cSldViewPr snapToGrid="0" showGuides="1">
      <p:cViewPr varScale="1">
        <p:scale>
          <a:sx n="77" d="100"/>
          <a:sy n="77" d="100"/>
        </p:scale>
        <p:origin x="1104" y="78"/>
      </p:cViewPr>
      <p:guideLst>
        <p:guide orient="horz" pos="3992"/>
        <p:guide orient="horz" pos="1072"/>
        <p:guide orient="horz" pos="3045"/>
        <p:guide orient="horz" pos="1463"/>
        <p:guide orient="horz" pos="155"/>
        <p:guide pos="2881"/>
        <p:guide pos="201"/>
        <p:guide pos="4830"/>
        <p:guide pos="5571"/>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4206"/>
    </p:cViewPr>
  </p:sorterViewPr>
  <p:notesViewPr>
    <p:cSldViewPr snapToGrid="0" showGuides="1">
      <p:cViewPr>
        <p:scale>
          <a:sx n="100" d="100"/>
          <a:sy n="100" d="100"/>
        </p:scale>
        <p:origin x="-1500" y="21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49564142563455E-2"/>
          <c:y val="4.0789464463821465E-2"/>
          <c:w val="0.88184936499938182"/>
          <c:h val="0.87383237603156172"/>
        </c:manualLayout>
      </c:layout>
      <c:areaChart>
        <c:grouping val="standard"/>
        <c:varyColors val="0"/>
        <c:ser>
          <c:idx val="0"/>
          <c:order val="0"/>
          <c:spPr>
            <a:solidFill>
              <a:srgbClr val="596B9D"/>
            </a:solidFill>
            <a:ln>
              <a:noFill/>
            </a:ln>
            <a:effectLst/>
          </c:spPr>
          <c:cat>
            <c:numRef>
              <c:f>'6.1 Investing Regularly May Add'!$A$4:$A$34</c:f>
              <c:numCache>
                <c:formatCode>m/d/yyyy</c:formatCode>
                <c:ptCount val="31"/>
                <c:pt idx="0">
                  <c:v>32142</c:v>
                </c:pt>
                <c:pt idx="1">
                  <c:v>32508</c:v>
                </c:pt>
                <c:pt idx="2">
                  <c:v>32873</c:v>
                </c:pt>
                <c:pt idx="3">
                  <c:v>33238</c:v>
                </c:pt>
                <c:pt idx="4">
                  <c:v>33603</c:v>
                </c:pt>
                <c:pt idx="5">
                  <c:v>33969</c:v>
                </c:pt>
                <c:pt idx="6">
                  <c:v>34334</c:v>
                </c:pt>
                <c:pt idx="7">
                  <c:v>34699</c:v>
                </c:pt>
                <c:pt idx="8">
                  <c:v>35064</c:v>
                </c:pt>
                <c:pt idx="9">
                  <c:v>35430</c:v>
                </c:pt>
                <c:pt idx="10">
                  <c:v>35795</c:v>
                </c:pt>
                <c:pt idx="11">
                  <c:v>36160</c:v>
                </c:pt>
                <c:pt idx="12">
                  <c:v>36525</c:v>
                </c:pt>
                <c:pt idx="13">
                  <c:v>36891</c:v>
                </c:pt>
                <c:pt idx="14">
                  <c:v>37256</c:v>
                </c:pt>
                <c:pt idx="15">
                  <c:v>37621</c:v>
                </c:pt>
                <c:pt idx="16">
                  <c:v>37986</c:v>
                </c:pt>
                <c:pt idx="17">
                  <c:v>38352</c:v>
                </c:pt>
                <c:pt idx="18">
                  <c:v>38717</c:v>
                </c:pt>
                <c:pt idx="19">
                  <c:v>39082</c:v>
                </c:pt>
                <c:pt idx="20">
                  <c:v>39447</c:v>
                </c:pt>
                <c:pt idx="21">
                  <c:v>39813</c:v>
                </c:pt>
                <c:pt idx="22">
                  <c:v>40178</c:v>
                </c:pt>
                <c:pt idx="23">
                  <c:v>40543</c:v>
                </c:pt>
                <c:pt idx="24">
                  <c:v>40908</c:v>
                </c:pt>
                <c:pt idx="25">
                  <c:v>41274</c:v>
                </c:pt>
                <c:pt idx="26">
                  <c:v>41639</c:v>
                </c:pt>
                <c:pt idx="27">
                  <c:v>42004</c:v>
                </c:pt>
                <c:pt idx="28">
                  <c:v>42369</c:v>
                </c:pt>
                <c:pt idx="29">
                  <c:v>42735</c:v>
                </c:pt>
                <c:pt idx="30">
                  <c:v>43100</c:v>
                </c:pt>
              </c:numCache>
            </c:numRef>
          </c:cat>
          <c:val>
            <c:numRef>
              <c:f>'6.1 Investing Regularly May Add'!$C$4:$C$34</c:f>
              <c:numCache>
                <c:formatCode>#,##0</c:formatCode>
                <c:ptCount val="31"/>
                <c:pt idx="0" formatCode="General">
                  <c:v>200</c:v>
                </c:pt>
                <c:pt idx="1">
                  <c:v>2765.86</c:v>
                </c:pt>
                <c:pt idx="2">
                  <c:v>6298.24</c:v>
                </c:pt>
                <c:pt idx="3">
                  <c:v>8533.23</c:v>
                </c:pt>
                <c:pt idx="4">
                  <c:v>13802.6</c:v>
                </c:pt>
                <c:pt idx="5">
                  <c:v>17398.22</c:v>
                </c:pt>
                <c:pt idx="6">
                  <c:v>21654.42</c:v>
                </c:pt>
                <c:pt idx="7">
                  <c:v>24367.39</c:v>
                </c:pt>
                <c:pt idx="8">
                  <c:v>36279.089999999997</c:v>
                </c:pt>
                <c:pt idx="9">
                  <c:v>47279.43</c:v>
                </c:pt>
                <c:pt idx="10">
                  <c:v>65754.58</c:v>
                </c:pt>
                <c:pt idx="11">
                  <c:v>87290.17</c:v>
                </c:pt>
                <c:pt idx="12">
                  <c:v>108328.36</c:v>
                </c:pt>
                <c:pt idx="13">
                  <c:v>100713.38</c:v>
                </c:pt>
                <c:pt idx="14">
                  <c:v>91093.42</c:v>
                </c:pt>
                <c:pt idx="15">
                  <c:v>73139.77</c:v>
                </c:pt>
                <c:pt idx="16">
                  <c:v>96922.39</c:v>
                </c:pt>
                <c:pt idx="17">
                  <c:v>110057.63</c:v>
                </c:pt>
                <c:pt idx="18">
                  <c:v>117967.36</c:v>
                </c:pt>
                <c:pt idx="19">
                  <c:v>139208.74</c:v>
                </c:pt>
                <c:pt idx="20">
                  <c:v>149264.70000000001</c:v>
                </c:pt>
                <c:pt idx="21">
                  <c:v>95890.78</c:v>
                </c:pt>
                <c:pt idx="22">
                  <c:v>124167.54</c:v>
                </c:pt>
                <c:pt idx="23">
                  <c:v>145575.04000000001</c:v>
                </c:pt>
                <c:pt idx="24">
                  <c:v>151035.54999999999</c:v>
                </c:pt>
                <c:pt idx="25">
                  <c:v>177704.85</c:v>
                </c:pt>
                <c:pt idx="26">
                  <c:v>237983.31</c:v>
                </c:pt>
                <c:pt idx="27">
                  <c:v>273130.7</c:v>
                </c:pt>
                <c:pt idx="28">
                  <c:v>279326.98</c:v>
                </c:pt>
                <c:pt idx="29">
                  <c:v>315317.46999999997</c:v>
                </c:pt>
                <c:pt idx="30">
                  <c:v>386789.51</c:v>
                </c:pt>
              </c:numCache>
            </c:numRef>
          </c:val>
        </c:ser>
        <c:ser>
          <c:idx val="1"/>
          <c:order val="1"/>
          <c:spPr>
            <a:solidFill>
              <a:srgbClr val="F1A559"/>
            </a:solidFill>
            <a:ln>
              <a:noFill/>
            </a:ln>
            <a:effectLst/>
          </c:spPr>
          <c:cat>
            <c:numRef>
              <c:f>'6.1 Investing Regularly May Add'!$A$4:$A$34</c:f>
              <c:numCache>
                <c:formatCode>m/d/yyyy</c:formatCode>
                <c:ptCount val="31"/>
                <c:pt idx="0">
                  <c:v>32142</c:v>
                </c:pt>
                <c:pt idx="1">
                  <c:v>32508</c:v>
                </c:pt>
                <c:pt idx="2">
                  <c:v>32873</c:v>
                </c:pt>
                <c:pt idx="3">
                  <c:v>33238</c:v>
                </c:pt>
                <c:pt idx="4">
                  <c:v>33603</c:v>
                </c:pt>
                <c:pt idx="5">
                  <c:v>33969</c:v>
                </c:pt>
                <c:pt idx="6">
                  <c:v>34334</c:v>
                </c:pt>
                <c:pt idx="7">
                  <c:v>34699</c:v>
                </c:pt>
                <c:pt idx="8">
                  <c:v>35064</c:v>
                </c:pt>
                <c:pt idx="9">
                  <c:v>35430</c:v>
                </c:pt>
                <c:pt idx="10">
                  <c:v>35795</c:v>
                </c:pt>
                <c:pt idx="11">
                  <c:v>36160</c:v>
                </c:pt>
                <c:pt idx="12">
                  <c:v>36525</c:v>
                </c:pt>
                <c:pt idx="13">
                  <c:v>36891</c:v>
                </c:pt>
                <c:pt idx="14">
                  <c:v>37256</c:v>
                </c:pt>
                <c:pt idx="15">
                  <c:v>37621</c:v>
                </c:pt>
                <c:pt idx="16">
                  <c:v>37986</c:v>
                </c:pt>
                <c:pt idx="17">
                  <c:v>38352</c:v>
                </c:pt>
                <c:pt idx="18">
                  <c:v>38717</c:v>
                </c:pt>
                <c:pt idx="19">
                  <c:v>39082</c:v>
                </c:pt>
                <c:pt idx="20">
                  <c:v>39447</c:v>
                </c:pt>
                <c:pt idx="21">
                  <c:v>39813</c:v>
                </c:pt>
                <c:pt idx="22">
                  <c:v>40178</c:v>
                </c:pt>
                <c:pt idx="23">
                  <c:v>40543</c:v>
                </c:pt>
                <c:pt idx="24">
                  <c:v>40908</c:v>
                </c:pt>
                <c:pt idx="25">
                  <c:v>41274</c:v>
                </c:pt>
                <c:pt idx="26">
                  <c:v>41639</c:v>
                </c:pt>
                <c:pt idx="27">
                  <c:v>42004</c:v>
                </c:pt>
                <c:pt idx="28">
                  <c:v>42369</c:v>
                </c:pt>
                <c:pt idx="29">
                  <c:v>42735</c:v>
                </c:pt>
                <c:pt idx="30">
                  <c:v>43100</c:v>
                </c:pt>
              </c:numCache>
            </c:numRef>
          </c:cat>
          <c:val>
            <c:numRef>
              <c:f>'6.1 Investing Regularly May Add'!$E$4:$E$34</c:f>
              <c:numCache>
                <c:formatCode>General</c:formatCode>
                <c:ptCount val="31"/>
                <c:pt idx="0">
                  <c:v>200</c:v>
                </c:pt>
                <c:pt idx="1">
                  <c:v>2600</c:v>
                </c:pt>
                <c:pt idx="2">
                  <c:v>5000</c:v>
                </c:pt>
                <c:pt idx="3">
                  <c:v>7400</c:v>
                </c:pt>
                <c:pt idx="4">
                  <c:v>9800</c:v>
                </c:pt>
                <c:pt idx="5">
                  <c:v>12200</c:v>
                </c:pt>
                <c:pt idx="6">
                  <c:v>14600</c:v>
                </c:pt>
                <c:pt idx="7">
                  <c:v>17000</c:v>
                </c:pt>
                <c:pt idx="8">
                  <c:v>19400</c:v>
                </c:pt>
                <c:pt idx="9">
                  <c:v>21800</c:v>
                </c:pt>
                <c:pt idx="10">
                  <c:v>24200</c:v>
                </c:pt>
                <c:pt idx="11">
                  <c:v>26600</c:v>
                </c:pt>
                <c:pt idx="12">
                  <c:v>29000</c:v>
                </c:pt>
                <c:pt idx="13">
                  <c:v>31400</c:v>
                </c:pt>
                <c:pt idx="14">
                  <c:v>33800</c:v>
                </c:pt>
                <c:pt idx="15">
                  <c:v>36200</c:v>
                </c:pt>
                <c:pt idx="16">
                  <c:v>38600</c:v>
                </c:pt>
                <c:pt idx="17">
                  <c:v>41000</c:v>
                </c:pt>
                <c:pt idx="18">
                  <c:v>43400</c:v>
                </c:pt>
                <c:pt idx="19">
                  <c:v>45800</c:v>
                </c:pt>
                <c:pt idx="20">
                  <c:v>48200</c:v>
                </c:pt>
                <c:pt idx="21">
                  <c:v>50600</c:v>
                </c:pt>
                <c:pt idx="22">
                  <c:v>53000</c:v>
                </c:pt>
                <c:pt idx="23">
                  <c:v>55400</c:v>
                </c:pt>
                <c:pt idx="24">
                  <c:v>57800</c:v>
                </c:pt>
                <c:pt idx="25">
                  <c:v>60200</c:v>
                </c:pt>
                <c:pt idx="26">
                  <c:v>62600</c:v>
                </c:pt>
                <c:pt idx="27">
                  <c:v>65000</c:v>
                </c:pt>
                <c:pt idx="28">
                  <c:v>67400</c:v>
                </c:pt>
                <c:pt idx="29">
                  <c:v>69800</c:v>
                </c:pt>
                <c:pt idx="30">
                  <c:v>72200</c:v>
                </c:pt>
              </c:numCache>
            </c:numRef>
          </c:val>
        </c:ser>
        <c:dLbls>
          <c:showLegendKey val="0"/>
          <c:showVal val="0"/>
          <c:showCatName val="0"/>
          <c:showSerName val="0"/>
          <c:showPercent val="0"/>
          <c:showBubbleSize val="0"/>
        </c:dLbls>
        <c:axId val="333275096"/>
        <c:axId val="333275488"/>
      </c:areaChart>
      <c:dateAx>
        <c:axId val="3332750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 spcFirstLastPara="1" vertOverflow="ellipsis" wrap="square" anchor="b" anchorCtr="1"/>
          <a:lstStyle/>
          <a:p>
            <a:pPr>
              <a:defRPr sz="950" b="1" i="0" u="none" strike="noStrike" kern="1200" baseline="0">
                <a:solidFill>
                  <a:schemeClr val="bg1"/>
                </a:solidFill>
                <a:latin typeface="Arial" panose="020B0604020202020204" pitchFamily="34" charset="0"/>
                <a:ea typeface="+mn-ea"/>
                <a:cs typeface="+mn-cs"/>
              </a:defRPr>
            </a:pPr>
            <a:endParaRPr lang="en-US"/>
          </a:p>
        </c:txPr>
        <c:crossAx val="333275488"/>
        <c:crosses val="autoZero"/>
        <c:auto val="0"/>
        <c:lblOffset val="100"/>
        <c:baseTimeUnit val="years"/>
        <c:majorUnit val="2"/>
        <c:majorTimeUnit val="years"/>
      </c:dateAx>
      <c:valAx>
        <c:axId val="333275488"/>
        <c:scaling>
          <c:orientation val="minMax"/>
          <c:max val="40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50" b="1" i="0" u="none" strike="noStrike" kern="1200" baseline="0">
                <a:solidFill>
                  <a:schemeClr val="bg1"/>
                </a:solidFill>
                <a:latin typeface="Arial" panose="020B0604020202020204" pitchFamily="34" charset="0"/>
                <a:ea typeface="+mn-ea"/>
                <a:cs typeface="+mn-cs"/>
              </a:defRPr>
            </a:pPr>
            <a:endParaRPr lang="en-US"/>
          </a:p>
        </c:txPr>
        <c:crossAx val="333275096"/>
        <c:crosses val="autoZero"/>
        <c:crossBetween val="midCat"/>
      </c:valAx>
      <c:spPr>
        <a:solidFill>
          <a:srgbClr val="E8E8E8"/>
        </a:solid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962984931905613E-2"/>
          <c:y val="4.2765748031496062E-2"/>
          <c:w val="0.88355309727151632"/>
          <c:h val="0.83581717519685039"/>
        </c:manualLayout>
      </c:layout>
      <c:bar3DChart>
        <c:barDir val="col"/>
        <c:grouping val="clustered"/>
        <c:varyColors val="0"/>
        <c:ser>
          <c:idx val="0"/>
          <c:order val="0"/>
          <c:tx>
            <c:strRef>
              <c:f>Sheet1!$B$1</c:f>
              <c:strCache>
                <c:ptCount val="1"/>
                <c:pt idx="0">
                  <c:v>Series 1</c:v>
                </c:pt>
              </c:strCache>
            </c:strRef>
          </c:tx>
          <c:spPr>
            <a:solidFill>
              <a:schemeClr val="accent2"/>
            </a:solidFill>
            <a:ln>
              <a:noFill/>
            </a:ln>
            <a:effectLst/>
            <a:sp3d/>
          </c:spPr>
          <c:invertIfNegative val="0"/>
          <c:dPt>
            <c:idx val="0"/>
            <c:invertIfNegative val="0"/>
            <c:bubble3D val="0"/>
            <c:spPr>
              <a:solidFill>
                <a:srgbClr val="EEA65C"/>
              </a:solidFill>
              <a:ln>
                <a:noFill/>
              </a:ln>
              <a:effectLst/>
              <a:sp3d/>
            </c:spPr>
          </c:dPt>
          <c:dLbls>
            <c:dLbl>
              <c:idx val="0"/>
              <c:layout>
                <c:manualLayout>
                  <c:x val="-2.2586729649751681E-3"/>
                  <c:y val="6.809790462266583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7.603426858076006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985379815070973E-3"/>
                  <c:y val="7.187499999999988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7.057106668050558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65740600786993E-3"/>
                  <c:y val="6.315187790502103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650563706495462E-3"/>
                  <c:y val="6.953671631528593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Trading Days</c:v>
                </c:pt>
                <c:pt idx="1">
                  <c:v>Best 10 Days</c:v>
                </c:pt>
                <c:pt idx="2">
                  <c:v>Best 20 Days</c:v>
                </c:pt>
                <c:pt idx="3">
                  <c:v>Best 30 Days</c:v>
                </c:pt>
                <c:pt idx="4">
                  <c:v>Best 40 Days</c:v>
                </c:pt>
                <c:pt idx="5">
                  <c:v>Best 50 Days</c:v>
                </c:pt>
              </c:strCache>
            </c:strRef>
          </c:cat>
          <c:val>
            <c:numRef>
              <c:f>Sheet1!$B$2:$B$7</c:f>
              <c:numCache>
                <c:formatCode>"$"#,##0</c:formatCode>
                <c:ptCount val="6"/>
                <c:pt idx="0">
                  <c:v>205295.34372092981</c:v>
                </c:pt>
                <c:pt idx="1">
                  <c:v>102412.57763025622</c:v>
                </c:pt>
                <c:pt idx="2">
                  <c:v>63801.666210004463</c:v>
                </c:pt>
                <c:pt idx="3">
                  <c:v>42148.131939033454</c:v>
                </c:pt>
                <c:pt idx="4">
                  <c:v>28618.095580522771</c:v>
                </c:pt>
                <c:pt idx="5">
                  <c:v>19899.854695288708</c:v>
                </c:pt>
              </c:numCache>
            </c:numRef>
          </c:val>
        </c:ser>
        <c:dLbls>
          <c:showLegendKey val="0"/>
          <c:showVal val="0"/>
          <c:showCatName val="0"/>
          <c:showSerName val="0"/>
          <c:showPercent val="0"/>
          <c:showBubbleSize val="0"/>
        </c:dLbls>
        <c:gapWidth val="69"/>
        <c:shape val="box"/>
        <c:axId val="333276272"/>
        <c:axId val="333276664"/>
        <c:axId val="0"/>
      </c:bar3DChart>
      <c:catAx>
        <c:axId val="333276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mj-lt"/>
                <a:ea typeface="+mn-ea"/>
                <a:cs typeface="+mn-cs"/>
              </a:defRPr>
            </a:pPr>
            <a:endParaRPr lang="en-US"/>
          </a:p>
        </c:txPr>
        <c:crossAx val="333276664"/>
        <c:crosses val="autoZero"/>
        <c:auto val="1"/>
        <c:lblAlgn val="ctr"/>
        <c:lblOffset val="100"/>
        <c:noMultiLvlLbl val="0"/>
      </c:catAx>
      <c:valAx>
        <c:axId val="333276664"/>
        <c:scaling>
          <c:orientation val="minMax"/>
          <c:max val="220000"/>
        </c:scaling>
        <c:delete val="0"/>
        <c:axPos val="l"/>
        <c:majorGridlines>
          <c:spPr>
            <a:ln w="9525" cap="flat" cmpd="sng" algn="ctr">
              <a:solidFill>
                <a:schemeClr val="tx2">
                  <a:lumMod val="6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333276272"/>
        <c:crosses val="autoZero"/>
        <c:crossBetween val="between"/>
        <c:majorUnit val="20000"/>
      </c:valAx>
      <c:spPr>
        <a:noFill/>
        <a:ln>
          <a:noFill/>
        </a:ln>
        <a:effectLst/>
      </c:spPr>
    </c:plotArea>
    <c:plotVisOnly val="1"/>
    <c:dispBlanksAs val="gap"/>
    <c:showDLblsOverMax val="0"/>
  </c:chart>
  <c:spPr>
    <a:solidFill>
      <a:srgbClr val="7F7F7F"/>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7.JP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drawing1.xml><?xml version="1.0" encoding="utf-8"?>
<c:userShapes xmlns:c="http://schemas.openxmlformats.org/drawingml/2006/chart">
  <cdr:relSizeAnchor xmlns:cdr="http://schemas.openxmlformats.org/drawingml/2006/chartDrawing">
    <cdr:from>
      <cdr:x>0.08797</cdr:x>
      <cdr:y>0.04851</cdr:y>
    </cdr:from>
    <cdr:to>
      <cdr:x>0.32495</cdr:x>
      <cdr:y>0.33544</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68291" y="170697"/>
          <a:ext cx="1800225" cy="1009650"/>
        </a:xfrm>
        <a:prstGeom xmlns:a="http://schemas.openxmlformats.org/drawingml/2006/main" prst="rect">
          <a:avLst/>
        </a:prstGeom>
      </cdr:spPr>
    </cdr:pic>
  </cdr:relSizeAnchor>
  <cdr:relSizeAnchor xmlns:cdr="http://schemas.openxmlformats.org/drawingml/2006/chartDrawing">
    <cdr:from>
      <cdr:x>0.71791</cdr:x>
      <cdr:y>0.11264</cdr:y>
    </cdr:from>
    <cdr:to>
      <cdr:x>0.91145</cdr:x>
      <cdr:y>0.22634</cdr:y>
    </cdr:to>
    <cdr:sp macro="" textlink="">
      <cdr:nvSpPr>
        <cdr:cNvPr id="3" name="Rectangle 2"/>
        <cdr:cNvSpPr/>
      </cdr:nvSpPr>
      <cdr:spPr>
        <a:xfrm xmlns:a="http://schemas.openxmlformats.org/drawingml/2006/main">
          <a:off x="5453618" y="396348"/>
          <a:ext cx="1470274" cy="40011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a:r>
            <a:rPr lang="en-US" sz="2000" b="0" cap="none" spc="0" dirty="0" smtClean="0">
              <a:ln w="0"/>
              <a:solidFill>
                <a:schemeClr val="bg1"/>
              </a:solidFill>
              <a:effectLst>
                <a:glow rad="139700">
                  <a:schemeClr val="accent1">
                    <a:satMod val="175000"/>
                    <a:alpha val="40000"/>
                  </a:schemeClr>
                </a:glow>
                <a:outerShdw blurRad="38100" dist="19050" dir="2700000" algn="tl" rotWithShape="0">
                  <a:schemeClr val="dk1">
                    <a:alpha val="40000"/>
                  </a:schemeClr>
                </a:outerShdw>
              </a:effectLst>
              <a:latin typeface="Arial Black" panose="020B0A04020102020204" pitchFamily="34" charset="0"/>
            </a:rPr>
            <a:t>$386,790</a:t>
          </a:r>
          <a:endParaRPr lang="en-US" sz="2000" b="0" cap="none" spc="0" dirty="0">
            <a:ln w="0"/>
            <a:solidFill>
              <a:schemeClr val="bg1"/>
            </a:solidFill>
            <a:effectLst>
              <a:glow rad="139700">
                <a:schemeClr val="accent1">
                  <a:satMod val="175000"/>
                  <a:alpha val="40000"/>
                </a:schemeClr>
              </a:glow>
              <a:outerShdw blurRad="38100" dist="19050" dir="2700000" algn="tl" rotWithShape="0">
                <a:schemeClr val="dk1">
                  <a:alpha val="40000"/>
                </a:schemeClr>
              </a:outerShdw>
            </a:effectLst>
            <a:latin typeface="Arial Black" panose="020B0A04020102020204" pitchFamily="34" charset="0"/>
          </a:endParaRPr>
        </a:p>
      </cdr:txBody>
    </cdr:sp>
  </cdr:relSizeAnchor>
  <cdr:relSizeAnchor xmlns:cdr="http://schemas.openxmlformats.org/drawingml/2006/chartDrawing">
    <cdr:from>
      <cdr:x>0.78441</cdr:x>
      <cdr:y>0.816</cdr:y>
    </cdr:from>
    <cdr:to>
      <cdr:x>0.94039</cdr:x>
      <cdr:y>0.92096</cdr:y>
    </cdr:to>
    <cdr:sp macro="" textlink="">
      <cdr:nvSpPr>
        <cdr:cNvPr id="4" name="Rectangle 3"/>
        <cdr:cNvSpPr/>
      </cdr:nvSpPr>
      <cdr:spPr>
        <a:xfrm xmlns:a="http://schemas.openxmlformats.org/drawingml/2006/main">
          <a:off x="5958777" y="2871377"/>
          <a:ext cx="1184940" cy="3693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a:r>
            <a:rPr lang="en-US" sz="1800" b="0" cap="none" spc="0" dirty="0" smtClean="0">
              <a:ln w="0"/>
              <a:solidFill>
                <a:schemeClr val="bg1"/>
              </a:solidFill>
              <a:effectLst>
                <a:outerShdw blurRad="38100" dist="19050" dir="2700000" algn="tl" rotWithShape="0">
                  <a:schemeClr val="dk1">
                    <a:alpha val="40000"/>
                  </a:schemeClr>
                </a:outerShdw>
              </a:effectLst>
              <a:latin typeface="Arial Black" panose="020B0A04020102020204" pitchFamily="34" charset="0"/>
            </a:rPr>
            <a:t>$72,200</a:t>
          </a:r>
          <a:endParaRPr lang="en-US" sz="1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42389" cy="465773"/>
          </a:xfrm>
          <a:prstGeom prst="rect">
            <a:avLst/>
          </a:prstGeom>
        </p:spPr>
        <p:txBody>
          <a:bodyPr vert="horz" lIns="91418" tIns="45711" rIns="91418" bIns="45711" rtlCol="0"/>
          <a:lstStyle>
            <a:lvl1pPr algn="l">
              <a:defRPr sz="1200"/>
            </a:lvl1pPr>
          </a:lstStyle>
          <a:p>
            <a:pPr>
              <a:defRPr/>
            </a:pPr>
            <a:endParaRPr lang="en-US"/>
          </a:p>
        </p:txBody>
      </p:sp>
      <p:sp>
        <p:nvSpPr>
          <p:cNvPr id="3" name="Date Placeholder 2"/>
          <p:cNvSpPr>
            <a:spLocks noGrp="1"/>
          </p:cNvSpPr>
          <p:nvPr>
            <p:ph type="dt" sz="quarter" idx="1"/>
          </p:nvPr>
        </p:nvSpPr>
        <p:spPr>
          <a:xfrm>
            <a:off x="3979121" y="3"/>
            <a:ext cx="3042389" cy="465773"/>
          </a:xfrm>
          <a:prstGeom prst="rect">
            <a:avLst/>
          </a:prstGeom>
        </p:spPr>
        <p:txBody>
          <a:bodyPr vert="horz" lIns="91418" tIns="45711" rIns="91418" bIns="45711" rtlCol="0"/>
          <a:lstStyle>
            <a:lvl1pPr algn="r">
              <a:defRPr sz="1200"/>
            </a:lvl1pPr>
          </a:lstStyle>
          <a:p>
            <a:pPr>
              <a:defRPr/>
            </a:pPr>
            <a:fld id="{F672B693-239F-49AD-A234-C2A055296209}" type="datetimeFigureOut">
              <a:rPr lang="en-US"/>
              <a:pPr>
                <a:defRPr/>
              </a:pPr>
              <a:t>8/21/2018</a:t>
            </a:fld>
            <a:endParaRPr lang="en-US" dirty="0"/>
          </a:p>
        </p:txBody>
      </p:sp>
      <p:sp>
        <p:nvSpPr>
          <p:cNvPr id="4" name="Footer Placeholder 3"/>
          <p:cNvSpPr>
            <a:spLocks noGrp="1"/>
          </p:cNvSpPr>
          <p:nvPr>
            <p:ph type="ftr" sz="quarter" idx="2"/>
          </p:nvPr>
        </p:nvSpPr>
        <p:spPr>
          <a:xfrm>
            <a:off x="1" y="8841739"/>
            <a:ext cx="3042389" cy="465773"/>
          </a:xfrm>
          <a:prstGeom prst="rect">
            <a:avLst/>
          </a:prstGeom>
        </p:spPr>
        <p:txBody>
          <a:bodyPr vert="horz" lIns="91418" tIns="45711" rIns="91418" bIns="45711"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9121" y="8841739"/>
            <a:ext cx="3042389" cy="465773"/>
          </a:xfrm>
          <a:prstGeom prst="rect">
            <a:avLst/>
          </a:prstGeom>
        </p:spPr>
        <p:txBody>
          <a:bodyPr vert="horz" lIns="91418" tIns="45711" rIns="91418" bIns="45711" rtlCol="0" anchor="b"/>
          <a:lstStyle>
            <a:lvl1pPr algn="r">
              <a:defRPr sz="1200"/>
            </a:lvl1pPr>
          </a:lstStyle>
          <a:p>
            <a:pPr>
              <a:defRPr/>
            </a:pPr>
            <a:fld id="{5FF86DB2-BDE1-475B-B729-935121D7799E}" type="slidenum">
              <a:rPr lang="en-US"/>
              <a:pPr>
                <a:defRPr/>
              </a:pPr>
              <a:t>‹#›</a:t>
            </a:fld>
            <a:endParaRPr lang="en-US" dirty="0"/>
          </a:p>
        </p:txBody>
      </p:sp>
    </p:spTree>
    <p:extLst>
      <p:ext uri="{BB962C8B-B14F-4D97-AF65-F5344CB8AC3E}">
        <p14:creationId xmlns:p14="http://schemas.microsoft.com/office/powerpoint/2010/main" val="23339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42389" cy="465773"/>
          </a:xfrm>
          <a:prstGeom prst="rect">
            <a:avLst/>
          </a:prstGeom>
        </p:spPr>
        <p:txBody>
          <a:bodyPr vert="horz" lIns="93265" tIns="46632" rIns="93265" bIns="4663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9121" y="3"/>
            <a:ext cx="3042389" cy="465773"/>
          </a:xfrm>
          <a:prstGeom prst="rect">
            <a:avLst/>
          </a:prstGeom>
        </p:spPr>
        <p:txBody>
          <a:bodyPr vert="horz" lIns="93265" tIns="46632" rIns="93265" bIns="46632" rtlCol="0"/>
          <a:lstStyle>
            <a:lvl1pPr algn="r" fontAlgn="auto">
              <a:spcBef>
                <a:spcPts val="0"/>
              </a:spcBef>
              <a:spcAft>
                <a:spcPts val="0"/>
              </a:spcAft>
              <a:defRPr sz="1200">
                <a:latin typeface="+mn-lt"/>
              </a:defRPr>
            </a:lvl1pPr>
          </a:lstStyle>
          <a:p>
            <a:pPr>
              <a:defRPr/>
            </a:pPr>
            <a:fld id="{BA7E92A5-947C-418F-BEBF-9FBA9F68F4C5}" type="datetimeFigureOut">
              <a:rPr lang="en-US"/>
              <a:pPr>
                <a:defRPr/>
              </a:pPr>
              <a:t>8/21/2018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65" tIns="46632" rIns="93265" bIns="46632" rtlCol="0" anchor="ctr"/>
          <a:lstStyle/>
          <a:p>
            <a:pPr lvl="0"/>
            <a:endParaRPr lang="en-US" noProof="0" dirty="0"/>
          </a:p>
        </p:txBody>
      </p:sp>
      <p:sp>
        <p:nvSpPr>
          <p:cNvPr id="5" name="Notes Placeholder 4"/>
          <p:cNvSpPr>
            <a:spLocks noGrp="1"/>
          </p:cNvSpPr>
          <p:nvPr>
            <p:ph type="body" sz="quarter" idx="3"/>
          </p:nvPr>
        </p:nvSpPr>
        <p:spPr>
          <a:xfrm>
            <a:off x="701358" y="4422462"/>
            <a:ext cx="5620390" cy="4188778"/>
          </a:xfrm>
          <a:prstGeom prst="rect">
            <a:avLst/>
          </a:prstGeom>
        </p:spPr>
        <p:txBody>
          <a:bodyPr vert="horz" lIns="93265" tIns="46632" rIns="93265" bIns="4663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41739"/>
            <a:ext cx="3042389" cy="465773"/>
          </a:xfrm>
          <a:prstGeom prst="rect">
            <a:avLst/>
          </a:prstGeom>
        </p:spPr>
        <p:txBody>
          <a:bodyPr vert="horz" lIns="93265" tIns="46632" rIns="93265" bIns="4663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9121" y="8841739"/>
            <a:ext cx="3042389" cy="465773"/>
          </a:xfrm>
          <a:prstGeom prst="rect">
            <a:avLst/>
          </a:prstGeom>
        </p:spPr>
        <p:txBody>
          <a:bodyPr vert="horz" lIns="93265" tIns="46632" rIns="93265" bIns="46632" rtlCol="0" anchor="b"/>
          <a:lstStyle>
            <a:lvl1pPr algn="r" fontAlgn="auto">
              <a:spcBef>
                <a:spcPts val="0"/>
              </a:spcBef>
              <a:spcAft>
                <a:spcPts val="0"/>
              </a:spcAft>
              <a:defRPr sz="1200">
                <a:latin typeface="+mn-lt"/>
              </a:defRPr>
            </a:lvl1pPr>
          </a:lstStyle>
          <a:p>
            <a:pPr>
              <a:defRPr/>
            </a:pPr>
            <a:fld id="{717B4850-5290-43E5-B9FC-E78DD8734EA1}" type="slidenum">
              <a:rPr lang="en-US"/>
              <a:pPr>
                <a:defRPr/>
              </a:pPr>
              <a:t>‹#›</a:t>
            </a:fld>
            <a:endParaRPr lang="en-US" dirty="0"/>
          </a:p>
        </p:txBody>
      </p:sp>
    </p:spTree>
    <p:extLst>
      <p:ext uri="{BB962C8B-B14F-4D97-AF65-F5344CB8AC3E}">
        <p14:creationId xmlns:p14="http://schemas.microsoft.com/office/powerpoint/2010/main" val="18514702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dirty="0" smtClean="0">
              <a:solidFill>
                <a:srgbClr val="FF0000"/>
              </a:solidFill>
            </a:endParaRPr>
          </a:p>
        </p:txBody>
      </p:sp>
      <p:sp>
        <p:nvSpPr>
          <p:cNvPr id="4" name="Slide Number Placeholder 3"/>
          <p:cNvSpPr>
            <a:spLocks noGrp="1"/>
          </p:cNvSpPr>
          <p:nvPr>
            <p:ph type="sldNum" sz="quarter" idx="5"/>
          </p:nvPr>
        </p:nvSpPr>
        <p:spPr/>
        <p:txBody>
          <a:bodyPr/>
          <a:lstStyle/>
          <a:p>
            <a:pPr>
              <a:defRPr/>
            </a:pPr>
            <a:fld id="{06F84875-3F00-4089-9ADA-A43CF6670A9A}" type="slidenum">
              <a:rPr lang="en-US" smtClean="0"/>
              <a:pPr>
                <a:defRPr/>
              </a:pPr>
              <a:t>0</a:t>
            </a:fld>
            <a:endParaRPr lang="en-US" dirty="0"/>
          </a:p>
        </p:txBody>
      </p:sp>
    </p:spTree>
    <p:extLst>
      <p:ext uri="{BB962C8B-B14F-4D97-AF65-F5344CB8AC3E}">
        <p14:creationId xmlns:p14="http://schemas.microsoft.com/office/powerpoint/2010/main" val="224579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a:defRPr/>
            </a:pPr>
            <a:r>
              <a:rPr lang="en-US" dirty="0" smtClean="0"/>
              <a:t>So </a:t>
            </a:r>
            <a:r>
              <a:rPr lang="en-US" sz="1100" dirty="0"/>
              <a:t>what’s the problem here? Well for one, it is our own views of ourselves and that means that specter of insecurity that plagues so many of us. 40% of women say they are not confident in saving for retirement, only a third of women said they were actively involved in monitoring and managing their retirement savings, compared with nearly half of men (46%).</a:t>
            </a:r>
            <a:r>
              <a:rPr lang="en-US" sz="1100" baseline="30000" dirty="0"/>
              <a:t>1</a:t>
            </a:r>
            <a:r>
              <a:rPr lang="en-US" sz="1100" dirty="0"/>
              <a:t> More women than men (53% vs. 45%) said they don’t know if they have saved enough money to be able to retire.</a:t>
            </a:r>
            <a:r>
              <a:rPr lang="en-US" sz="1100" baseline="30000" dirty="0"/>
              <a:t>2 </a:t>
            </a:r>
            <a:r>
              <a:rPr lang="en-US" sz="1100" dirty="0"/>
              <a:t> Primarily due to out of the 62 million salaried women working in the U.S., only 45% participate in a retirement plan.</a:t>
            </a:r>
            <a:r>
              <a:rPr lang="en-US" sz="1100" baseline="30000" dirty="0"/>
              <a:t>3</a:t>
            </a:r>
          </a:p>
          <a:p>
            <a:pPr marL="0" lvl="1">
              <a:defRPr/>
            </a:pPr>
            <a:endParaRPr lang="en-US" sz="1100" dirty="0"/>
          </a:p>
          <a:p>
            <a:pPr marL="0" lvl="1">
              <a:defRPr/>
            </a:pPr>
            <a:r>
              <a:rPr lang="en-US" sz="1100" dirty="0"/>
              <a:t>This is frustrating, but it doesn’t have to be: getting fully engaged with a financial advisor, doing research, coming to events like this can put you in control of your financial future and give you confidence about investing. To put it bluntly, it is up to you to determine how literate you will be and if you will match or surpass most men in understanding investing. You have control of this situation by the mere fact that it’s your money and your future.</a:t>
            </a:r>
          </a:p>
          <a:p>
            <a:pPr>
              <a:defRPr/>
            </a:pPr>
            <a:endParaRPr lang="en-US" dirty="0" smtClean="0"/>
          </a:p>
          <a:p>
            <a:pPr>
              <a:spcBef>
                <a:spcPts val="0"/>
              </a:spcBef>
              <a:defRPr/>
            </a:pPr>
            <a:r>
              <a:rPr lang="en-US" sz="700" baseline="30000" dirty="0"/>
              <a:t>1</a:t>
            </a:r>
            <a:r>
              <a:rPr lang="en-US" sz="700" dirty="0"/>
              <a:t>LIMRA study, October 2015</a:t>
            </a:r>
          </a:p>
          <a:p>
            <a:pPr>
              <a:spcBef>
                <a:spcPts val="0"/>
              </a:spcBef>
              <a:defRPr/>
            </a:pPr>
            <a:r>
              <a:rPr lang="en-US" sz="700" baseline="30000" dirty="0"/>
              <a:t>2</a:t>
            </a:r>
            <a:r>
              <a:rPr lang="en-US" sz="700" dirty="0"/>
              <a:t>Transamerica Small Business Retirement Survey, 2015</a:t>
            </a:r>
          </a:p>
          <a:p>
            <a:pPr>
              <a:spcBef>
                <a:spcPts val="0"/>
              </a:spcBef>
              <a:defRPr/>
            </a:pPr>
            <a:r>
              <a:rPr lang="en-US" sz="700" baseline="30000" dirty="0"/>
              <a:t>3  </a:t>
            </a:r>
            <a:r>
              <a:rPr lang="en-US" sz="700" dirty="0"/>
              <a:t>A Secure Life, Women in Investing, April 2017</a:t>
            </a:r>
            <a:endParaRPr lang="en-US" sz="700" baseline="30000" dirty="0"/>
          </a:p>
        </p:txBody>
      </p:sp>
      <p:sp>
        <p:nvSpPr>
          <p:cNvPr id="4" name="Slide Number Placeholder 3"/>
          <p:cNvSpPr>
            <a:spLocks noGrp="1"/>
          </p:cNvSpPr>
          <p:nvPr>
            <p:ph type="sldNum" sz="quarter" idx="5"/>
          </p:nvPr>
        </p:nvSpPr>
        <p:spPr/>
        <p:txBody>
          <a:bodyPr/>
          <a:lstStyle/>
          <a:p>
            <a:pPr>
              <a:defRPr/>
            </a:pPr>
            <a:fld id="{4955430E-55F5-48B9-997A-88CB03C6C63A}" type="slidenum">
              <a:rPr lang="en-US" smtClean="0"/>
              <a:pPr>
                <a:defRPr/>
              </a:pPr>
              <a:t>9</a:t>
            </a:fld>
            <a:endParaRPr lang="en-US" dirty="0"/>
          </a:p>
        </p:txBody>
      </p:sp>
    </p:spTree>
    <p:extLst>
      <p:ext uri="{BB962C8B-B14F-4D97-AF65-F5344CB8AC3E}">
        <p14:creationId xmlns:p14="http://schemas.microsoft.com/office/powerpoint/2010/main" val="267071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sz="1100" dirty="0"/>
              <a:t>So financial planning is a necessity, despite how overwhelming it can be. And it is amazing how much it relieves stress to know you have a plan in place. By tapping into your natural abilities and intuitions, you can take better control of your financial future. </a:t>
            </a:r>
          </a:p>
          <a:p>
            <a:pPr>
              <a:defRPr/>
            </a:pPr>
            <a:endParaRPr lang="en-US" sz="1100" dirty="0"/>
          </a:p>
          <a:p>
            <a:pPr>
              <a:defRPr/>
            </a:pPr>
            <a:r>
              <a:rPr lang="en-US" sz="1100" dirty="0"/>
              <a:t>Here’s a few important questions, some of which I will return to in detail:</a:t>
            </a:r>
          </a:p>
          <a:p>
            <a:pPr>
              <a:defRPr/>
            </a:pPr>
            <a:endParaRPr lang="en-US" sz="1100" dirty="0"/>
          </a:p>
          <a:p>
            <a:pPr marL="171638" indent="-171638">
              <a:spcBef>
                <a:spcPts val="0"/>
              </a:spcBef>
              <a:buFont typeface="Arial" panose="020B0604020202020204" pitchFamily="34" charset="0"/>
              <a:buChar char="•"/>
              <a:defRPr/>
            </a:pPr>
            <a:r>
              <a:rPr lang="en-US" sz="1100" dirty="0"/>
              <a:t>Have you identified and prioritized your investing goals? That means starting the dreaded budget, both weekly/monthly and long term.</a:t>
            </a:r>
          </a:p>
          <a:p>
            <a:pPr marL="171638" indent="-171638">
              <a:spcBef>
                <a:spcPts val="0"/>
              </a:spcBef>
              <a:buFont typeface="Arial" panose="020B0604020202020204" pitchFamily="34" charset="0"/>
              <a:buChar char="•"/>
              <a:defRPr/>
            </a:pPr>
            <a:endParaRPr lang="en-US" sz="1100" dirty="0"/>
          </a:p>
          <a:p>
            <a:pPr marL="171638" indent="-171638">
              <a:spcBef>
                <a:spcPts val="0"/>
              </a:spcBef>
              <a:buFont typeface="Arial" panose="020B0604020202020204" pitchFamily="34" charset="0"/>
              <a:buChar char="•"/>
              <a:defRPr/>
            </a:pPr>
            <a:r>
              <a:rPr lang="en-US" sz="1100" dirty="0"/>
              <a:t>Have you created your own personal investment plan based on those goals and needs and your risk tolerance?</a:t>
            </a:r>
          </a:p>
          <a:p>
            <a:pPr marL="171638" indent="-171638">
              <a:spcBef>
                <a:spcPts val="0"/>
              </a:spcBef>
              <a:buFont typeface="Arial" panose="020B0604020202020204" pitchFamily="34" charset="0"/>
              <a:buChar char="•"/>
              <a:defRPr/>
            </a:pPr>
            <a:endParaRPr lang="en-US" sz="1100" dirty="0"/>
          </a:p>
          <a:p>
            <a:pPr marL="171638" indent="-171638" defTabSz="457283">
              <a:spcBef>
                <a:spcPts val="0"/>
              </a:spcBef>
              <a:buFont typeface="Arial" panose="020B0604020202020204" pitchFamily="34" charset="0"/>
              <a:buChar char="•"/>
              <a:defRPr/>
            </a:pPr>
            <a:r>
              <a:rPr lang="en-US" sz="1100" dirty="0"/>
              <a:t>Have you planned for how to pay for your ongoing expenses in case of the “what if” factor</a:t>
            </a:r>
            <a:r>
              <a:rPr lang="en-US" dirty="0"/>
              <a:t>—</a:t>
            </a:r>
            <a:r>
              <a:rPr lang="en-US" sz="1100" dirty="0"/>
              <a:t>I develop a health problem, I get divorced, I am widowed, I outlive my savings, inflation gets worse, etc.?</a:t>
            </a:r>
          </a:p>
          <a:p>
            <a:pPr>
              <a:spcBef>
                <a:spcPts val="0"/>
              </a:spcBef>
              <a:defRPr/>
            </a:pPr>
            <a:endParaRPr lang="en-US" sz="1100" dirty="0"/>
          </a:p>
          <a:p>
            <a:pPr marL="171638" indent="-171638">
              <a:spcBef>
                <a:spcPts val="0"/>
              </a:spcBef>
              <a:buFont typeface="Arial" panose="020B0604020202020204" pitchFamily="34" charset="0"/>
              <a:buChar char="•"/>
              <a:defRPr/>
            </a:pPr>
            <a:r>
              <a:rPr lang="en-US" sz="1100" dirty="0"/>
              <a:t>Do you feel you know enough about the fundamentals of investing?</a:t>
            </a:r>
          </a:p>
          <a:p>
            <a:pPr marL="171638" indent="-171638">
              <a:spcBef>
                <a:spcPts val="0"/>
              </a:spcBef>
              <a:buFont typeface="Arial" panose="020B0604020202020204" pitchFamily="34" charset="0"/>
              <a:buChar char="•"/>
              <a:defRPr/>
            </a:pPr>
            <a:endParaRPr lang="en-US" sz="1100" dirty="0"/>
          </a:p>
          <a:p>
            <a:pPr marL="171638" indent="-171638" defTabSz="457283">
              <a:spcBef>
                <a:spcPts val="0"/>
              </a:spcBef>
              <a:buFont typeface="Arial" panose="020B0604020202020204" pitchFamily="34" charset="0"/>
              <a:buChar char="•"/>
              <a:defRPr/>
            </a:pPr>
            <a:r>
              <a:rPr lang="en-US" sz="1100" dirty="0"/>
              <a:t>Have you spoken to a professional</a:t>
            </a:r>
            <a:r>
              <a:rPr lang="en-US" dirty="0"/>
              <a:t>—</a:t>
            </a:r>
            <a:r>
              <a:rPr lang="en-US" sz="1100" dirty="0"/>
              <a:t>Financial Advisor, Broker, etc.?</a:t>
            </a:r>
          </a:p>
          <a:p>
            <a:pPr>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E328326E-038D-4954-B58A-FAB724225A23}" type="slidenum">
              <a:rPr lang="en-US" smtClean="0"/>
              <a:pPr>
                <a:defRPr/>
              </a:pPr>
              <a:t>10</a:t>
            </a:fld>
            <a:endParaRPr lang="en-US" dirty="0"/>
          </a:p>
        </p:txBody>
      </p:sp>
    </p:spTree>
    <p:extLst>
      <p:ext uri="{BB962C8B-B14F-4D97-AF65-F5344CB8AC3E}">
        <p14:creationId xmlns:p14="http://schemas.microsoft.com/office/powerpoint/2010/main" val="291139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100" dirty="0"/>
              <a:t>How many times have you been asked about your five-year plan or where you see yourself in 10 years? Well, no one asks you where you see the rest of your life going, but this is a much more important question. </a:t>
            </a:r>
          </a:p>
          <a:p>
            <a:endParaRPr lang="en-US" sz="1100" dirty="0"/>
          </a:p>
          <a:p>
            <a:r>
              <a:rPr lang="en-US" sz="1100" dirty="0"/>
              <a:t>But like anything, you tackle it one part at a time, and you need to start with prioritizing what are the most pressing challenges, the most difficult to achieve and the ones that you want to include. They are all important, but they won’t need to be addressed in the same way. Your investment strategy will have one purpose: building the plan that will set you up best for each of your goals, each weighted separately and in need of more attention.</a:t>
            </a:r>
          </a:p>
          <a:p>
            <a:endParaRPr lang="en-US" sz="1100" dirty="0"/>
          </a:p>
          <a:p>
            <a:r>
              <a:rPr lang="en-US" sz="1100" dirty="0"/>
              <a:t>You may be surprised how simply thinking about what you want helps clear things up. Perhaps you know you want to travel when you retire—you might find that you don’t really need the big house in which you raised your children, so downsizing will help to reach that goal. Or, say you know you are going to have enough for retirement, you might start gifting to your children or inter-generationally to your grandchildren. Another possibility: Perhaps you know you won’t have enough to retire on, so you cut back on some indulgences now to increase your savings. </a:t>
            </a:r>
          </a:p>
          <a:p>
            <a:endParaRPr lang="en-US" sz="1100" dirty="0"/>
          </a:p>
          <a:p>
            <a:r>
              <a:rPr lang="en-US" sz="1100" dirty="0"/>
              <a:t>The solutions become more obvious when you know what the pieces are.</a:t>
            </a:r>
          </a:p>
        </p:txBody>
      </p:sp>
      <p:sp>
        <p:nvSpPr>
          <p:cNvPr id="4" name="Slide Number Placeholder 3"/>
          <p:cNvSpPr>
            <a:spLocks noGrp="1"/>
          </p:cNvSpPr>
          <p:nvPr>
            <p:ph type="sldNum" sz="quarter" idx="5"/>
          </p:nvPr>
        </p:nvSpPr>
        <p:spPr/>
        <p:txBody>
          <a:bodyPr/>
          <a:lstStyle/>
          <a:p>
            <a:pPr>
              <a:defRPr/>
            </a:pPr>
            <a:fld id="{E29BCAB6-22E3-465F-A7C7-86D6701E827E}" type="slidenum">
              <a:rPr lang="en-US" smtClean="0"/>
              <a:pPr>
                <a:defRPr/>
              </a:pPr>
              <a:t>11</a:t>
            </a:fld>
            <a:endParaRPr lang="en-US" dirty="0"/>
          </a:p>
        </p:txBody>
      </p:sp>
    </p:spTree>
    <p:extLst>
      <p:ext uri="{BB962C8B-B14F-4D97-AF65-F5344CB8AC3E}">
        <p14:creationId xmlns:p14="http://schemas.microsoft.com/office/powerpoint/2010/main" val="385546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100" dirty="0"/>
              <a:t>Here is a great way to look at some of those pieces at the same time. It is essentially a picture of what you have and what you owe.</a:t>
            </a:r>
          </a:p>
          <a:p>
            <a:endParaRPr lang="en-US" sz="1100" dirty="0"/>
          </a:p>
          <a:p>
            <a:r>
              <a:rPr lang="en-US" sz="1100" dirty="0"/>
              <a:t>Just like a corporation, you should have a personal balance sheet to give you your total financial picture: what comes in as income and goes out as expenses. There are countless apps, Internet sites and software that can do this, but simply laying it all out in approximation will reveal a great deal.</a:t>
            </a:r>
          </a:p>
          <a:p>
            <a:endParaRPr lang="en-US" sz="1100" dirty="0"/>
          </a:p>
          <a:p>
            <a:r>
              <a:rPr lang="en-US" sz="1100" dirty="0"/>
              <a:t>With this understanding you can start thinking about the role investing can and should play in helping you take care of yourself and those you love and meeting your goals.</a:t>
            </a:r>
          </a:p>
        </p:txBody>
      </p:sp>
      <p:sp>
        <p:nvSpPr>
          <p:cNvPr id="4" name="Slide Number Placeholder 3"/>
          <p:cNvSpPr>
            <a:spLocks noGrp="1"/>
          </p:cNvSpPr>
          <p:nvPr>
            <p:ph type="sldNum" sz="quarter" idx="5"/>
          </p:nvPr>
        </p:nvSpPr>
        <p:spPr/>
        <p:txBody>
          <a:bodyPr/>
          <a:lstStyle/>
          <a:p>
            <a:pPr>
              <a:defRPr/>
            </a:pPr>
            <a:fld id="{E64A2CED-120F-4658-83A2-EA149CE85E9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719777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t>Your risk tolerance and your investment goals.</a:t>
            </a:r>
          </a:p>
          <a:p>
            <a:endParaRPr lang="en-US" sz="1100" dirty="0"/>
          </a:p>
          <a:p>
            <a:r>
              <a:rPr lang="en-US" sz="1100" dirty="0"/>
              <a:t>Knowing your personal level of risk is important—you shouldn’t lose sleep due to buyer’s (or seller’s) remorse. Ask yourself these questions [read slide questions]. One of the most important questions to consider among these is your time horizon because when we talk about stocks, we talk about time in the market, not timing. The market is volatile and by moving in and out of the market you risk going in when prices are high and getting out when prices are low. The stock market, more often than not, has the potential to reward the patient investor.</a:t>
            </a:r>
          </a:p>
          <a:p>
            <a:endParaRPr lang="en-US" dirty="0" smtClean="0"/>
          </a:p>
        </p:txBody>
      </p:sp>
      <p:sp>
        <p:nvSpPr>
          <p:cNvPr id="4" name="Slide Number Placeholder 3"/>
          <p:cNvSpPr>
            <a:spLocks noGrp="1"/>
          </p:cNvSpPr>
          <p:nvPr>
            <p:ph type="sldNum" sz="quarter" idx="5"/>
          </p:nvPr>
        </p:nvSpPr>
        <p:spPr/>
        <p:txBody>
          <a:bodyPr/>
          <a:lstStyle/>
          <a:p>
            <a:pPr>
              <a:defRPr/>
            </a:pPr>
            <a:fld id="{0E8FDD91-AD6D-4A8B-90E0-540CD5A4E8C8}" type="slidenum">
              <a:rPr lang="en-US" smtClean="0"/>
              <a:pPr>
                <a:defRPr/>
              </a:pPr>
              <a:t>13</a:t>
            </a:fld>
            <a:endParaRPr lang="en-US"/>
          </a:p>
        </p:txBody>
      </p:sp>
    </p:spTree>
    <p:extLst>
      <p:ext uri="{BB962C8B-B14F-4D97-AF65-F5344CB8AC3E}">
        <p14:creationId xmlns:p14="http://schemas.microsoft.com/office/powerpoint/2010/main" val="342010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sz="1100" b="1" dirty="0"/>
          </a:p>
          <a:p>
            <a:pPr eaLnBrk="1" fontAlgn="auto" hangingPunct="1">
              <a:spcBef>
                <a:spcPts val="0"/>
              </a:spcBef>
              <a:spcAft>
                <a:spcPts val="0"/>
              </a:spcAft>
              <a:defRPr/>
            </a:pPr>
            <a:r>
              <a:rPr lang="en-US" sz="1100" dirty="0"/>
              <a:t>Figuring out your risk tolerance can be as simple as knowing your attitude when the market fluctuates. Determine which statement best suits you and you’ll reveal your risk tolerance.</a:t>
            </a:r>
          </a:p>
          <a:p>
            <a:pPr marL="233163" indent="-233163" eaLnBrk="1" fontAlgn="auto" hangingPunct="1">
              <a:spcBef>
                <a:spcPts val="0"/>
              </a:spcBef>
              <a:spcAft>
                <a:spcPts val="0"/>
              </a:spcAft>
              <a:buFont typeface="+mj-lt"/>
              <a:buAutoNum type="arabicPeriod"/>
              <a:defRPr/>
            </a:pPr>
            <a:endParaRPr lang="en-US" sz="1100" dirty="0"/>
          </a:p>
          <a:p>
            <a:pPr marL="233163" indent="-233163" defTabSz="466618" eaLnBrk="1" fontAlgn="auto" hangingPunct="1">
              <a:spcBef>
                <a:spcPts val="0"/>
              </a:spcBef>
              <a:spcAft>
                <a:spcPts val="0"/>
              </a:spcAft>
              <a:buFont typeface="+mj-lt"/>
              <a:buAutoNum type="arabicPeriod"/>
              <a:defRPr/>
            </a:pPr>
            <a:r>
              <a:rPr lang="en-US" sz="1100" dirty="0"/>
              <a:t>I’m all over it. I check the prices of my investments at least several times a month so I can sell quickly if they begin to decline in value. </a:t>
            </a:r>
          </a:p>
          <a:p>
            <a:pPr marL="233163" indent="-233163" defTabSz="466618" eaLnBrk="1" fontAlgn="auto" hangingPunct="1">
              <a:spcBef>
                <a:spcPts val="0"/>
              </a:spcBef>
              <a:spcAft>
                <a:spcPts val="0"/>
              </a:spcAft>
              <a:buFont typeface="+mj-lt"/>
              <a:buAutoNum type="arabicPeriod"/>
              <a:defRPr/>
            </a:pPr>
            <a:endParaRPr lang="en-US" sz="1100" dirty="0"/>
          </a:p>
          <a:p>
            <a:pPr marL="233163" indent="-233163" defTabSz="466618" eaLnBrk="1" fontAlgn="auto" hangingPunct="1">
              <a:spcBef>
                <a:spcPts val="0"/>
              </a:spcBef>
              <a:spcAft>
                <a:spcPts val="0"/>
              </a:spcAft>
              <a:buFont typeface="+mj-lt"/>
              <a:buAutoNum type="arabicPeriod"/>
              <a:defRPr/>
            </a:pPr>
            <a:r>
              <a:rPr lang="en-US" sz="1100" dirty="0"/>
              <a:t>Although daily declines in the value of my investments make me uncomfortable, I won’t immediately sell. But, if my investments suffer a substantial decline over a full quarter, I’m likely to make a change.</a:t>
            </a:r>
          </a:p>
          <a:p>
            <a:pPr marL="233163" indent="-233163" defTabSz="466618" eaLnBrk="1" fontAlgn="auto" hangingPunct="1">
              <a:spcBef>
                <a:spcPts val="0"/>
              </a:spcBef>
              <a:spcAft>
                <a:spcPts val="0"/>
              </a:spcAft>
              <a:buFont typeface="+mj-lt"/>
              <a:buAutoNum type="arabicPeriod"/>
              <a:defRPr/>
            </a:pPr>
            <a:endParaRPr lang="en-US" sz="1100" dirty="0"/>
          </a:p>
          <a:p>
            <a:pPr marL="233163" indent="-233163" defTabSz="466618" eaLnBrk="1" fontAlgn="auto" hangingPunct="1">
              <a:spcBef>
                <a:spcPts val="0"/>
              </a:spcBef>
              <a:spcAft>
                <a:spcPts val="0"/>
              </a:spcAft>
              <a:buFont typeface="+mj-lt"/>
              <a:buAutoNum type="arabicPeriod"/>
              <a:defRPr/>
            </a:pPr>
            <a:r>
              <a:rPr lang="en-US" sz="1100" dirty="0"/>
              <a:t>I realize there may be significant day-to-day changes in the value of my investments. That’s okay. I focus on quarterly performance trends, but I usually wait a year before making any change. </a:t>
            </a:r>
          </a:p>
          <a:p>
            <a:pPr marL="233163" indent="-233163" defTabSz="466618" eaLnBrk="1" fontAlgn="auto" hangingPunct="1">
              <a:spcBef>
                <a:spcPts val="0"/>
              </a:spcBef>
              <a:spcAft>
                <a:spcPts val="0"/>
              </a:spcAft>
              <a:buFont typeface="+mj-lt"/>
              <a:buAutoNum type="arabicPeriod"/>
              <a:defRPr/>
            </a:pPr>
            <a:endParaRPr lang="en-US" sz="1100" dirty="0"/>
          </a:p>
          <a:p>
            <a:pPr marL="233163" indent="-233163" eaLnBrk="1" fontAlgn="auto" hangingPunct="1">
              <a:spcBef>
                <a:spcPts val="0"/>
              </a:spcBef>
              <a:spcAft>
                <a:spcPts val="0"/>
              </a:spcAft>
              <a:buFont typeface="+mj-lt"/>
              <a:buAutoNum type="arabicPeriod"/>
              <a:defRPr/>
            </a:pPr>
            <a:r>
              <a:rPr lang="en-US" sz="1100" dirty="0"/>
              <a:t>Even if my investment suffered significant declines over a given year (in a down market), I’d continue to follow a consistent, long-term investment strategy and hold onto it.</a:t>
            </a:r>
            <a:br>
              <a:rPr lang="en-US" sz="1100" dirty="0"/>
            </a:br>
            <a:endParaRPr lang="en-US" sz="1100" dirty="0"/>
          </a:p>
          <a:p>
            <a:pPr eaLnBrk="1" fontAlgn="auto" hangingPunct="1">
              <a:spcBef>
                <a:spcPts val="0"/>
              </a:spcBef>
              <a:spcAft>
                <a:spcPts val="0"/>
              </a:spcAft>
              <a:defRPr/>
            </a:pPr>
            <a:r>
              <a:rPr lang="en-US" sz="1100" dirty="0"/>
              <a:t>Figuring out where you fit on the risk tolerance spectrum will help you determine how conservatively or aggressively you want to invest. </a:t>
            </a:r>
          </a:p>
          <a:p>
            <a:pPr eaLnBrk="1" fontAlgn="auto" hangingPunct="1">
              <a:spcBef>
                <a:spcPts val="0"/>
              </a:spcBef>
              <a:spcAft>
                <a:spcPts val="0"/>
              </a:spcAft>
              <a:defRPr/>
            </a:pPr>
            <a:endParaRPr lang="en-US" sz="1100" dirty="0"/>
          </a:p>
          <a:p>
            <a:pPr eaLnBrk="1" fontAlgn="auto" hangingPunct="1">
              <a:spcBef>
                <a:spcPts val="0"/>
              </a:spcBef>
              <a:spcAft>
                <a:spcPts val="0"/>
              </a:spcAft>
              <a:defRPr/>
            </a:pPr>
            <a:r>
              <a:rPr lang="en-US" sz="1100" dirty="0"/>
              <a:t>Once you come to a basic understanding of this you can return to your investment goals and needs and weigh in how much risk you might need to make them happen. Remember, the longer the investment horizon, the more volatility, or risk, you can probably assume.</a:t>
            </a:r>
          </a:p>
          <a:p>
            <a:pPr eaLnBrk="1" fontAlgn="auto" hangingPunct="1">
              <a:spcBef>
                <a:spcPts val="0"/>
              </a:spcBef>
              <a:spcAft>
                <a:spcPts val="0"/>
              </a:spcAft>
              <a:defRPr/>
            </a:pPr>
            <a:endParaRPr lang="en-US" sz="1100" dirty="0"/>
          </a:p>
          <a:p>
            <a:pPr eaLnBrk="1" fontAlgn="auto" hangingPunct="1">
              <a:spcBef>
                <a:spcPts val="0"/>
              </a:spcBef>
              <a:spcAft>
                <a:spcPts val="0"/>
              </a:spcAft>
              <a:defRPr/>
            </a:pPr>
            <a:r>
              <a:rPr lang="en-US" sz="1100" dirty="0"/>
              <a:t>With this self assessment exercise, you are ready to move on to the next step in the process and understand the basic building blocks of your financial plan.</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D59B0C-E03A-40BE-90FC-544FCEBD7CCB}" type="slidenum">
              <a:rPr lang="en-US" smtClean="0"/>
              <a:pPr fontAlgn="base">
                <a:spcBef>
                  <a:spcPct val="0"/>
                </a:spcBef>
                <a:spcAft>
                  <a:spcPct val="0"/>
                </a:spcAft>
                <a:defRPr/>
              </a:pPr>
              <a:t>14</a:t>
            </a:fld>
            <a:endParaRPr lang="en-US" dirty="0" smtClean="0"/>
          </a:p>
        </p:txBody>
      </p:sp>
    </p:spTree>
    <p:extLst>
      <p:ext uri="{BB962C8B-B14F-4D97-AF65-F5344CB8AC3E}">
        <p14:creationId xmlns:p14="http://schemas.microsoft.com/office/powerpoint/2010/main" val="138985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At one time or another, everyone has been intimidated, overwhelmed or at least confused by how the market works, what the investment options are and how to interpret the jargon. So give yourself a break and start to read up or talk to others about how it ticks. You will be surprised just how simple and logical it is. You don’t have to be Warren Buffet to understand the advantages and disadvantages of types of investments when applied to different goals. There are a million books and websites out there, and, as we will see, financial advisors have become much better at educating clients and taking their input. It won’t take you long to realize why it is important to invest early and on a regular basis, to diversify your assets and to discover what role inflation and taxes play.</a:t>
            </a:r>
          </a:p>
          <a:p>
            <a:endParaRPr lang="en-US" sz="1100" dirty="0"/>
          </a:p>
          <a:p>
            <a:r>
              <a:rPr lang="en-US" sz="1100" dirty="0"/>
              <a:t>It is not as complicated as you think. If you have planned a wedding, a big event, a vacation, a house sale or the like, you can easily do this.</a:t>
            </a:r>
          </a:p>
          <a:p>
            <a:endParaRPr lang="en-US" sz="1100" dirty="0"/>
          </a:p>
          <a:p>
            <a:r>
              <a:rPr lang="en-US" sz="1100" dirty="0"/>
              <a:t>Oh, and don’t panic over how the market is portrayed in the press. Your strategy is long term.</a:t>
            </a:r>
          </a:p>
          <a:p>
            <a:endParaRPr lang="en-US" dirty="0"/>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85249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100" dirty="0"/>
              <a:t>Develop basic knowledge about investing in stocks, bonds and cash and the role that each type of asset should play in your portfolio.</a:t>
            </a:r>
          </a:p>
          <a:p>
            <a:endParaRPr lang="en-US" sz="1100" dirty="0"/>
          </a:p>
          <a:p>
            <a:r>
              <a:rPr lang="en-US" sz="1100" dirty="0"/>
              <a:t>A point worth noting: Many women are afraid to invest, especially when it comes to investing in stocks. Research suggests that even when women amass a nice sum of money they don’t know what to do next. They are afraid to lose money. But it’s important to understand two things about this chart: it’s important to diversify your assets beyond cash. </a:t>
            </a:r>
          </a:p>
          <a:p>
            <a:endParaRPr lang="en-US" sz="1100" dirty="0"/>
          </a:p>
          <a:p>
            <a:r>
              <a:rPr lang="en-US" sz="1100" dirty="0"/>
              <a:t>Stocks and bonds can play an important role in growing your nest egg; if you’re unsure about how to proceed, then educate yourself and/or work with a financial advisor who can help you make investments appropriate for your situation. Remember, if you leave all your savings in a cash account that only offers 1% yield but inflation is at 2%, your nest egg is actually getting smaller.</a:t>
            </a:r>
          </a:p>
        </p:txBody>
      </p:sp>
      <p:sp>
        <p:nvSpPr>
          <p:cNvPr id="4" name="Slide Number Placeholder 3"/>
          <p:cNvSpPr>
            <a:spLocks noGrp="1"/>
          </p:cNvSpPr>
          <p:nvPr>
            <p:ph type="sldNum" sz="quarter" idx="5"/>
          </p:nvPr>
        </p:nvSpPr>
        <p:spPr/>
        <p:txBody>
          <a:bodyPr/>
          <a:lstStyle/>
          <a:p>
            <a:pPr>
              <a:defRPr/>
            </a:pPr>
            <a:fld id="{8D05F96D-B5F4-4AD7-934D-09BDE5A86501}" type="slidenum">
              <a:rPr lang="en-US" smtClean="0"/>
              <a:pPr>
                <a:defRPr/>
              </a:pPr>
              <a:t>16</a:t>
            </a:fld>
            <a:endParaRPr lang="en-US"/>
          </a:p>
        </p:txBody>
      </p:sp>
    </p:spTree>
    <p:extLst>
      <p:ext uri="{BB962C8B-B14F-4D97-AF65-F5344CB8AC3E}">
        <p14:creationId xmlns:p14="http://schemas.microsoft.com/office/powerpoint/2010/main" val="2519515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a:t>Regular investing is a great way to pursue those goals. So let’s see what systematic investing can look like over the long-term. </a:t>
            </a:r>
          </a:p>
          <a:p>
            <a:pPr eaLnBrk="1" hangingPunct="1">
              <a:spcBef>
                <a:spcPct val="0"/>
              </a:spcBef>
            </a:pPr>
            <a:endParaRPr lang="en-US" sz="1100" dirty="0"/>
          </a:p>
          <a:p>
            <a:pPr eaLnBrk="1" hangingPunct="1">
              <a:spcBef>
                <a:spcPct val="0"/>
              </a:spcBef>
            </a:pPr>
            <a:r>
              <a:rPr lang="en-US" sz="1100" dirty="0"/>
              <a:t>A woman who systematically invested, say </a:t>
            </a:r>
            <a:r>
              <a:rPr lang="en-US" sz="1100"/>
              <a:t>from 1987 </a:t>
            </a:r>
            <a:r>
              <a:rPr lang="en-US" sz="1100" dirty="0"/>
              <a:t>till 2017, regardless of what the market was doing, saw significant results. If she put $200 monthly into the market for 30 years, her contributions of $72,200 could have grown to $386,790.</a:t>
            </a:r>
          </a:p>
          <a:p>
            <a:pPr eaLnBrk="1" hangingPunct="1">
              <a:spcBef>
                <a:spcPct val="0"/>
              </a:spcBef>
            </a:pPr>
            <a:endParaRPr lang="en-US" sz="1100" dirty="0"/>
          </a:p>
          <a:p>
            <a:pPr eaLnBrk="1" hangingPunct="1">
              <a:spcBef>
                <a:spcPct val="0"/>
              </a:spcBef>
            </a:pPr>
            <a:r>
              <a:rPr lang="en-US" sz="1100" dirty="0"/>
              <a:t>Investing on a regular basis, even when the market is down, can be a smart way to help you reach your goals. </a:t>
            </a:r>
          </a:p>
          <a:p>
            <a:endParaRPr lang="en-US" dirty="0" smtClean="0"/>
          </a:p>
        </p:txBody>
      </p:sp>
      <p:sp>
        <p:nvSpPr>
          <p:cNvPr id="4" name="Slide Number Placeholder 3"/>
          <p:cNvSpPr>
            <a:spLocks noGrp="1"/>
          </p:cNvSpPr>
          <p:nvPr>
            <p:ph type="sldNum" sz="quarter" idx="5"/>
          </p:nvPr>
        </p:nvSpPr>
        <p:spPr/>
        <p:txBody>
          <a:bodyPr/>
          <a:lstStyle/>
          <a:p>
            <a:pPr>
              <a:defRPr/>
            </a:pPr>
            <a:fld id="{B0AEBA66-CF0F-49AA-9C23-5BA6C8CDEC51}" type="slidenum">
              <a:rPr lang="en-US" smtClean="0"/>
              <a:pPr>
                <a:defRPr/>
              </a:pPr>
              <a:t>17</a:t>
            </a:fld>
            <a:endParaRPr lang="en-US"/>
          </a:p>
        </p:txBody>
      </p:sp>
    </p:spTree>
    <p:extLst>
      <p:ext uri="{BB962C8B-B14F-4D97-AF65-F5344CB8AC3E}">
        <p14:creationId xmlns:p14="http://schemas.microsoft.com/office/powerpoint/2010/main" val="1441308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a:t>I mentioned how men tend to try to beat the market, while women are more likely to be patient. Well, here is one reason why the latter is almost always far better.</a:t>
            </a:r>
          </a:p>
          <a:p>
            <a:pPr eaLnBrk="1" hangingPunct="1">
              <a:spcBef>
                <a:spcPct val="0"/>
              </a:spcBef>
            </a:pPr>
            <a:endParaRPr lang="en-US" sz="1100" dirty="0"/>
          </a:p>
          <a:p>
            <a:pPr eaLnBrk="1" hangingPunct="1">
              <a:spcBef>
                <a:spcPct val="0"/>
              </a:spcBef>
            </a:pPr>
            <a:r>
              <a:rPr lang="en-US" sz="1100" dirty="0"/>
              <a:t>If in trying to time the market you missed even just a few of its best days, look at what would have happened to your returns!</a:t>
            </a:r>
          </a:p>
          <a:p>
            <a:pPr eaLnBrk="1" hangingPunct="1">
              <a:spcBef>
                <a:spcPct val="0"/>
              </a:spcBef>
            </a:pPr>
            <a:endParaRPr lang="en-US" sz="1100" dirty="0"/>
          </a:p>
          <a:p>
            <a:pPr eaLnBrk="1" hangingPunct="1">
              <a:spcBef>
                <a:spcPct val="0"/>
              </a:spcBef>
            </a:pPr>
            <a:r>
              <a:rPr lang="en-US" sz="1100" dirty="0"/>
              <a:t>Time in the market is a smart strategy, not timing the market. </a:t>
            </a:r>
          </a:p>
          <a:p>
            <a:pPr eaLnBrk="1" hangingPunct="1">
              <a:spcBef>
                <a:spcPct val="0"/>
              </a:spcBef>
            </a:pP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9FFA619-973E-4022-9B3F-26538B48774D}" type="slidenum">
              <a:rPr lang="en-US" smtClean="0">
                <a:solidFill>
                  <a:prstClr val="black"/>
                </a:solidFill>
              </a:rPr>
              <a:pPr>
                <a:defRPr/>
              </a:pPr>
              <a:t>18</a:t>
            </a:fld>
            <a:endParaRPr lang="en-US" dirty="0" smtClean="0">
              <a:solidFill>
                <a:prstClr val="black"/>
              </a:solidFill>
            </a:endParaRPr>
          </a:p>
        </p:txBody>
      </p:sp>
    </p:spTree>
    <p:extLst>
      <p:ext uri="{BB962C8B-B14F-4D97-AF65-F5344CB8AC3E}">
        <p14:creationId xmlns:p14="http://schemas.microsoft.com/office/powerpoint/2010/main" val="13537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sz="1100" dirty="0"/>
              <a:t>Let me begin by saying that, while I am thrilled to be speaking to you and getting to know you, I wish that this subject was no longer an issue, and I was here to talk about investing in general to a group that just happened to be women instead of speaking about “women and investing.”</a:t>
            </a:r>
          </a:p>
          <a:p>
            <a:pPr>
              <a:defRPr/>
            </a:pPr>
            <a:endParaRPr lang="en-US" sz="1100" dirty="0"/>
          </a:p>
          <a:p>
            <a:pPr>
              <a:defRPr/>
            </a:pPr>
            <a:r>
              <a:rPr lang="en-US" sz="1100" dirty="0"/>
              <a:t>But it’s not yet the case. We are getting there, but there are still significant differences in how women need to approach investing due to challenges that are unique to us, in part due to social imbalances of which most of you are already aware.</a:t>
            </a:r>
          </a:p>
          <a:p>
            <a:pPr>
              <a:defRPr/>
            </a:pPr>
            <a:endParaRPr lang="en-US" dirty="0" smtClean="0"/>
          </a:p>
          <a:p>
            <a:pPr>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9CC51136-8CB6-4255-9B79-EF874CBC749C}" type="slidenum">
              <a:rPr lang="en-US" smtClean="0"/>
              <a:pPr>
                <a:defRPr/>
              </a:pPr>
              <a:t>1</a:t>
            </a:fld>
            <a:endParaRPr lang="en-US" dirty="0"/>
          </a:p>
        </p:txBody>
      </p:sp>
    </p:spTree>
    <p:extLst>
      <p:ext uri="{BB962C8B-B14F-4D97-AF65-F5344CB8AC3E}">
        <p14:creationId xmlns:p14="http://schemas.microsoft.com/office/powerpoint/2010/main" val="191030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For most of us—well, probably all of us!—the word “balance” has a deeper meaning. We constantly try to find it in our lives. Now, if anyone here has managed to achieve that, then I want to attend your presentation!</a:t>
            </a:r>
          </a:p>
          <a:p>
            <a:endParaRPr lang="en-US" sz="1100" dirty="0"/>
          </a:p>
          <a:p>
            <a:r>
              <a:rPr lang="en-US" sz="1100" dirty="0"/>
              <a:t>Just as it is important to reconfigure your life legally if a major change occurs, you also need balance in your investments, and that is done through diversification. The most effective portfolio is usually one that is appropriately balanced and diversified. Sure, you could roll the dice with a self-managed brokerage account with just one type of asset or stock in one company. But if things don’t go right…like I said earlier, that type of investing is more a male thing!</a:t>
            </a:r>
          </a:p>
          <a:p>
            <a:endParaRPr lang="en-US" sz="1100" dirty="0"/>
          </a:p>
          <a:p>
            <a:r>
              <a:rPr lang="en-US" sz="1100" dirty="0"/>
              <a:t>Diversification is crucial because it can reduce risk while still gaining attractive returns on your investments.</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pPr>
                <a:defRPr/>
              </a:pPr>
              <a:t>19</a:t>
            </a:fld>
            <a:endParaRPr lang="en-US" dirty="0"/>
          </a:p>
        </p:txBody>
      </p:sp>
    </p:spTree>
    <p:extLst>
      <p:ext uri="{BB962C8B-B14F-4D97-AF65-F5344CB8AC3E}">
        <p14:creationId xmlns:p14="http://schemas.microsoft.com/office/powerpoint/2010/main" val="4193717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The benefit of diversification is that the different investments provide a buffer for each other. If one sector goes down, the rest can pick up that slack. The right risk/reward ratio is really another word for balance—your personal balance. It should reflect your life goals. </a:t>
            </a:r>
          </a:p>
          <a:p>
            <a:endParaRPr lang="en-US" baseline="0" dirty="0" smtClean="0"/>
          </a:p>
          <a:p>
            <a:r>
              <a:rPr lang="en-US" i="0" dirty="0" smtClean="0"/>
              <a:t>Maintaining a diversified portfolio allows an investor to reduce risk and participate in the potential rewards each market sector offers over time. This chart lists the top-performing asset classes each year from 2008-2017 as well as the performance of a diversified portfolio consisting of an equal allocation (12.5%) to each of the eight asset classes. As you can see, the diversified portfolio was never at the top; but it was never at the bottom, either. And it offered a much smoother ride.</a:t>
            </a:r>
          </a:p>
          <a:p>
            <a:endParaRPr lang="en-US" i="0" dirty="0" smtClean="0"/>
          </a:p>
          <a:p>
            <a:r>
              <a:rPr lang="en-US" i="0" dirty="0" smtClean="0"/>
              <a:t>By allocating your assets across diverse asset classes—and to diverse styles within each asset class—you can potentially reduce</a:t>
            </a:r>
            <a:r>
              <a:rPr lang="en-US" i="0" baseline="0" dirty="0" smtClean="0"/>
              <a:t> the effects of </a:t>
            </a:r>
            <a:r>
              <a:rPr lang="en-US" i="0" dirty="0" smtClean="0"/>
              <a:t>market volatility from any one sector or another. The markets always have ups and downs. But by focusing on your individual needs and sticking to your plan, you can create your own customized, diversified portfolio. Asset allocation is a proven investment approach for achieving diversification. </a:t>
            </a:r>
          </a:p>
          <a:p>
            <a:endParaRPr lang="en-US" i="0" dirty="0" smtClean="0"/>
          </a:p>
          <a:p>
            <a:pPr defTabSz="460235"/>
            <a:r>
              <a:rPr lang="en-US" altLang="en-US" dirty="0" smtClean="0"/>
              <a:t>Also, just as life</a:t>
            </a:r>
            <a:r>
              <a:rPr lang="en-US" altLang="en-US" baseline="0" dirty="0" smtClean="0"/>
              <a:t> is dynamic, yo</a:t>
            </a:r>
            <a:r>
              <a:rPr lang="en-US" altLang="en-US" dirty="0" smtClean="0"/>
              <a:t>u can expect your asset allocation to change as your life changes. Let’s face it, your portfolio won’t look the same when you’re 30 and when you’re 60. You’ll probably move through several allocation mixes through the years, from aggressive to moderate to conservative. And your goals will likely change from growth to income.</a:t>
            </a: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pPr>
                <a:defRPr/>
              </a:pPr>
              <a:t>20</a:t>
            </a:fld>
            <a:endParaRPr lang="en-US" dirty="0"/>
          </a:p>
        </p:txBody>
      </p:sp>
    </p:spTree>
    <p:extLst>
      <p:ext uri="{BB962C8B-B14F-4D97-AF65-F5344CB8AC3E}">
        <p14:creationId xmlns:p14="http://schemas.microsoft.com/office/powerpoint/2010/main" val="105437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times of emotional turmoil, you need people you can trust who can help you through a problem. </a:t>
            </a:r>
          </a:p>
          <a:p>
            <a:endParaRPr lang="en-US" sz="1100" dirty="0"/>
          </a:p>
          <a:p>
            <a:pPr defTabSz="460235"/>
            <a:r>
              <a:rPr lang="en-US" sz="1100" dirty="0"/>
              <a:t>But it is also important to build a strong team of coaches around you to prepare for the good times, now and down the road, and to prepare for the those “what if” factors women often face. The right group of trusted financial professionals will work with you to create an investment plan that addresses your goals. They help you figure out legalities, whether can you meet your objectives, and whether what you want to do makes tax sense. Find someone you trust, etc….set up meetings between them so when you are in an emotional situation these people know each other and can work together to help you make decisions. Trusted advisors can take the emotion out and help you make the right decision. </a:t>
            </a:r>
          </a:p>
          <a:p>
            <a:endParaRPr lang="en-US" dirty="0"/>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pPr>
                <a:defRPr/>
              </a:pPr>
              <a:t>21</a:t>
            </a:fld>
            <a:endParaRPr lang="en-US" dirty="0"/>
          </a:p>
        </p:txBody>
      </p:sp>
    </p:spTree>
    <p:extLst>
      <p:ext uri="{BB962C8B-B14F-4D97-AF65-F5344CB8AC3E}">
        <p14:creationId xmlns:p14="http://schemas.microsoft.com/office/powerpoint/2010/main" val="1554882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an old idea and update it a bit. The phrase starts out: “Behind every great man…” Such an old notion. Here’s a better way of looking at it: Behind every successful woman…is a great coach. </a:t>
            </a:r>
          </a:p>
          <a:p>
            <a:endParaRPr lang="en-US" dirty="0"/>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964484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sz="1100" dirty="0"/>
              <a:t>Everyone needs a skilled coach who takes the time to listen. You may have been invited here by one. Take advantage of his or her knowledge, and start planning for your future. </a:t>
            </a:r>
          </a:p>
          <a:p>
            <a:pPr>
              <a:defRPr/>
            </a:pPr>
            <a:endParaRPr lang="en-US" sz="1100" dirty="0"/>
          </a:p>
          <a:p>
            <a:pPr>
              <a:defRPr/>
            </a:pPr>
            <a:r>
              <a:rPr lang="en-US" sz="1100" dirty="0"/>
              <a:t>Women are more inclined to work with financial advisors than are men – even at the highest income levels. A study confirmed that women are open to working with advisors and recognize many important benefits of doing so: While women’s more conservative approach to investing is useful in many respects, it can also cause their investing to be too conservative – a financial advisor can help guide you through the risk/reward investment spectrum. Women are interested in holistic planning when working with a financial advisor and believe an advisor can help protect their wealth; men are focused on greatest investment returns.</a:t>
            </a:r>
            <a:r>
              <a:rPr lang="en-US" sz="1100" baseline="30000" dirty="0"/>
              <a:t>1</a:t>
            </a:r>
            <a:r>
              <a:rPr lang="en-US" sz="1100" dirty="0"/>
              <a:t> </a:t>
            </a:r>
          </a:p>
          <a:p>
            <a:pPr>
              <a:defRPr/>
            </a:pPr>
            <a:endParaRPr lang="en-US" sz="1100" dirty="0"/>
          </a:p>
          <a:p>
            <a:pPr>
              <a:defRPr/>
            </a:pPr>
            <a:r>
              <a:rPr lang="en-US" sz="700" i="1" dirty="0"/>
              <a:t> </a:t>
            </a:r>
            <a:r>
              <a:rPr lang="en-US" sz="700" i="1" baseline="30000" dirty="0"/>
              <a:t>1</a:t>
            </a:r>
            <a:r>
              <a:rPr lang="en-US" sz="700" i="1" dirty="0"/>
              <a:t>“Millionaire Wealth and Women,” Fidelity, 2012</a:t>
            </a:r>
            <a:endParaRPr lang="en-US" sz="1100" dirty="0"/>
          </a:p>
        </p:txBody>
      </p:sp>
      <p:sp>
        <p:nvSpPr>
          <p:cNvPr id="4" name="Slide Number Placeholder 3"/>
          <p:cNvSpPr>
            <a:spLocks noGrp="1"/>
          </p:cNvSpPr>
          <p:nvPr>
            <p:ph type="sldNum" sz="quarter" idx="5"/>
          </p:nvPr>
        </p:nvSpPr>
        <p:spPr/>
        <p:txBody>
          <a:bodyPr/>
          <a:lstStyle/>
          <a:p>
            <a:pPr>
              <a:defRPr/>
            </a:pPr>
            <a:fld id="{D45796A1-D311-4F8B-AEB3-B5C462092E7E}"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335639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We know that barriers to developing a detailed financial plan include lack of time, the pull to meet shorter-term financial obligations, lack of knowledge, and for many, an unmet desire for assistance and help. Everyone needs a good coach, and that’s why you’re here. You’ve already taken that first step. </a:t>
            </a:r>
          </a:p>
          <a:p>
            <a:endParaRPr lang="en-US" sz="1100" dirty="0"/>
          </a:p>
          <a:p>
            <a:r>
              <a:rPr lang="en-US" sz="1100" dirty="0"/>
              <a:t>According to a 2015 study, 92% of women want to learn more about financial planning.</a:t>
            </a:r>
            <a:r>
              <a:rPr lang="en-US" sz="1100" baseline="30000" dirty="0"/>
              <a:t>1</a:t>
            </a:r>
            <a:r>
              <a:rPr lang="en-US" sz="1100" dirty="0"/>
              <a:t> Women look to a financial professional more than the next most highly favored resource, family and friends, or even a spouse or partner.</a:t>
            </a:r>
            <a:r>
              <a:rPr lang="en-US" sz="1100" baseline="30000" dirty="0"/>
              <a:t>2</a:t>
            </a:r>
            <a:r>
              <a:rPr lang="en-US" sz="1100" dirty="0"/>
              <a:t> You are ready to take the wheel and drive your financial future, by putting time and effort into planning for it now. Embrace your natural investing abilities, have a plan, diversify, find balance and most importantly find a great coach. </a:t>
            </a:r>
          </a:p>
          <a:p>
            <a:endParaRPr lang="en-US" sz="1100" dirty="0"/>
          </a:p>
          <a:p>
            <a:r>
              <a:rPr lang="en-US" sz="1100" dirty="0"/>
              <a:t>Thank you for attending. </a:t>
            </a:r>
          </a:p>
          <a:p>
            <a:endParaRPr lang="en-US" sz="900" dirty="0"/>
          </a:p>
          <a:p>
            <a:r>
              <a:rPr lang="en-US" sz="700" i="1" baseline="30000" dirty="0"/>
              <a:t>1</a:t>
            </a:r>
            <a:r>
              <a:rPr lang="en-US" sz="700" i="1" dirty="0"/>
              <a:t>Fidelity Investments Money FIT Women Study, 2015</a:t>
            </a:r>
          </a:p>
          <a:p>
            <a:r>
              <a:rPr lang="en-US" sz="700" i="1" baseline="30000" dirty="0"/>
              <a:t>2</a:t>
            </a:r>
            <a:r>
              <a:rPr lang="en-US" sz="700" i="1" dirty="0"/>
              <a:t>”Financial Experience &amp; Behaviors Among Women,” 2014-2015 Prudential Research Study</a:t>
            </a:r>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pPr>
                <a:defRPr/>
              </a:pPr>
              <a:t>24</a:t>
            </a:fld>
            <a:endParaRPr lang="en-US" dirty="0"/>
          </a:p>
        </p:txBody>
      </p:sp>
    </p:spTree>
    <p:extLst>
      <p:ext uri="{BB962C8B-B14F-4D97-AF65-F5344CB8AC3E}">
        <p14:creationId xmlns:p14="http://schemas.microsoft.com/office/powerpoint/2010/main" val="183504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CEC8F2-4245-4E28-AC98-F58D3D4EDF5B}" type="slidenum">
              <a:rPr lang="en-US">
                <a:solidFill>
                  <a:prstClr val="black"/>
                </a:solidFill>
              </a:rPr>
              <a:pPr>
                <a:defRPr/>
              </a:pPr>
              <a:t>25</a:t>
            </a:fld>
            <a:endParaRPr lang="en-US" dirty="0">
              <a:solidFill>
                <a:prstClr val="black"/>
              </a:solidFill>
            </a:endParaRPr>
          </a:p>
        </p:txBody>
      </p:sp>
      <p:sp>
        <p:nvSpPr>
          <p:cNvPr id="2"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4893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I will lay out some of these and paint a picture of the financial landscape most women still find themselves in, I want to set the tone off the top that I am not here to commiserate but to communicate that we need not be overwhelmed in the face of the negative data and perception. In fact, there’s good reason to think that some of what is often viewed as negative might actually be an advantage if leveraged the right way. We’ll be covering a lot of information today, but you may be surprised to hear that you are already halfway there….it is just a matter of tapping into your natural investing abilities</a:t>
            </a:r>
            <a:r>
              <a:rPr lang="en-US"/>
              <a:t>. </a:t>
            </a:r>
          </a:p>
          <a:p>
            <a:endParaRPr lang="en-US" dirty="0"/>
          </a:p>
          <a:p>
            <a:r>
              <a:rPr lang="en-US" dirty="0"/>
              <a:t>The irony of women’s fear of investing is that women have many natural abilities that make them good investors.  Women are more cautious and tend to be more risk averse than men when it comes to investment decisions.  This can make them cautious but prudent investors.  Women are concerned about their futures and their retirement and tend to be disciplined savers.  That’s because many women handle the day-to-day finances of their households and understand where the money can and should go.</a:t>
            </a:r>
          </a:p>
          <a:p>
            <a:endParaRPr lang="en-US" dirty="0"/>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97961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sz="1100" dirty="0"/>
              <a:t>Women's roles in the workforce are changing. More of us are financially independent.</a:t>
            </a:r>
          </a:p>
          <a:p>
            <a:pPr>
              <a:defRPr/>
            </a:pPr>
            <a:r>
              <a:rPr lang="en-US" sz="1100" dirty="0"/>
              <a:t>More than ever, women are in control of their own finances and in charge of their financial future. We are leading in the workforce instead of just participating—whether it be in multi-million dollar corporations or on our own.</a:t>
            </a:r>
          </a:p>
          <a:p>
            <a:pPr>
              <a:defRPr/>
            </a:pPr>
            <a:endParaRPr lang="en-US" sz="1100" dirty="0"/>
          </a:p>
          <a:p>
            <a:pPr>
              <a:defRPr/>
            </a:pPr>
            <a:r>
              <a:rPr lang="en-US" sz="1100" dirty="0"/>
              <a:t>As of 2017, it is estimated that there are 11.6 million women-owned businesses in the U.S., generating more than $1.7 trillion in revenues and employing 9 million people.</a:t>
            </a:r>
            <a:r>
              <a:rPr lang="en-US" sz="1100" baseline="30000" dirty="0"/>
              <a:t>1 </a:t>
            </a:r>
            <a:endParaRPr lang="en-US" sz="1100" dirty="0"/>
          </a:p>
          <a:p>
            <a:pPr>
              <a:defRPr/>
            </a:pPr>
            <a:endParaRPr lang="en-US" sz="1100" dirty="0">
              <a:solidFill>
                <a:srgbClr val="FF0000"/>
              </a:solidFill>
            </a:endParaRPr>
          </a:p>
          <a:p>
            <a:pPr>
              <a:defRPr/>
            </a:pPr>
            <a:endParaRPr lang="en-US" dirty="0" smtClean="0"/>
          </a:p>
          <a:p>
            <a:pPr>
              <a:defRPr/>
            </a:pPr>
            <a:endParaRPr lang="en-US" dirty="0" smtClean="0"/>
          </a:p>
          <a:p>
            <a:pPr>
              <a:defRPr/>
            </a:pPr>
            <a:r>
              <a:rPr lang="en-US" sz="700" i="1" baseline="30000" dirty="0"/>
              <a:t>1</a:t>
            </a:r>
            <a:r>
              <a:rPr lang="en-US" sz="700" i="1" dirty="0"/>
              <a:t>The 2017 State of Women-Owned Businesses Report, American Express OPEN</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33A74A71-5923-4E62-BAA0-70A2CEC1E54F}" type="slidenum">
              <a:rPr lang="en-US" smtClean="0"/>
              <a:pPr>
                <a:defRPr/>
              </a:pPr>
              <a:t>3</a:t>
            </a:fld>
            <a:endParaRPr lang="en-US" dirty="0"/>
          </a:p>
        </p:txBody>
      </p:sp>
    </p:spTree>
    <p:extLst>
      <p:ext uri="{BB962C8B-B14F-4D97-AF65-F5344CB8AC3E}">
        <p14:creationId xmlns:p14="http://schemas.microsoft.com/office/powerpoint/2010/main" val="315465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sz="1100" dirty="0"/>
          </a:p>
          <a:p>
            <a:pPr defTabSz="460235">
              <a:defRPr/>
            </a:pPr>
            <a:r>
              <a:rPr lang="en-US" sz="1100" dirty="0"/>
              <a:t>Women have surpassed men in the number of bachelor's degrees. By 29 years of age, 34% of women had received a bachelor’s degree, compared with 26% of men. 72% of women had attended college compared with 63% of men. </a:t>
            </a:r>
            <a:r>
              <a:rPr lang="en-US" sz="1100" baseline="30000" dirty="0"/>
              <a:t>2</a:t>
            </a:r>
            <a:endParaRPr lang="en-US" sz="1100" dirty="0"/>
          </a:p>
          <a:p>
            <a:pPr defTabSz="460235">
              <a:defRPr/>
            </a:pPr>
            <a:endParaRPr lang="en-US" sz="1100" dirty="0"/>
          </a:p>
          <a:p>
            <a:pPr>
              <a:defRPr/>
            </a:pPr>
            <a:r>
              <a:rPr lang="en-US" sz="1100" dirty="0"/>
              <a:t>Women hold more than 50% of management and professional positions in the United States</a:t>
            </a:r>
            <a:r>
              <a:rPr lang="en-US" sz="1100" baseline="30000" dirty="0"/>
              <a:t>2</a:t>
            </a:r>
            <a:r>
              <a:rPr lang="en-US" sz="1100" dirty="0"/>
              <a:t> and earnings for women with a bachelor’s degree or higher have increased by 35 percent since 1979, while those of their male counterparts have risen by 20 percent.</a:t>
            </a:r>
            <a:r>
              <a:rPr lang="en-US" sz="1100" baseline="30000" dirty="0"/>
              <a:t>3  </a:t>
            </a:r>
            <a:r>
              <a:rPr lang="en-US" sz="1100" dirty="0"/>
              <a:t>By 2040, it is anticipated that women will make up one-third of CEO appointments.</a:t>
            </a:r>
            <a:r>
              <a:rPr lang="en-US" sz="1100" baseline="30000" dirty="0"/>
              <a:t> 4</a:t>
            </a:r>
            <a:endParaRPr lang="en-US" sz="1100" dirty="0"/>
          </a:p>
          <a:p>
            <a:pPr>
              <a:defRPr/>
            </a:pPr>
            <a:endParaRPr lang="en-US" sz="1100" dirty="0"/>
          </a:p>
          <a:p>
            <a:pPr>
              <a:defRPr/>
            </a:pPr>
            <a:endParaRPr lang="en-US" sz="1100" dirty="0"/>
          </a:p>
          <a:p>
            <a:pPr>
              <a:defRPr/>
            </a:pPr>
            <a:endParaRPr lang="en-US" dirty="0" smtClean="0"/>
          </a:p>
          <a:p>
            <a:pPr defTabSz="460235">
              <a:defRPr/>
            </a:pPr>
            <a:r>
              <a:rPr lang="en-US" sz="700" i="1" baseline="30000" dirty="0"/>
              <a:t>1</a:t>
            </a:r>
            <a:r>
              <a:rPr lang="en-US" sz="700" i="1" dirty="0"/>
              <a:t>U.S. Bureau of Labor Statistics, Current Population Survey, 2015</a:t>
            </a:r>
          </a:p>
          <a:p>
            <a:pPr defTabSz="460235">
              <a:defRPr/>
            </a:pPr>
            <a:r>
              <a:rPr lang="en-US" sz="700" i="1" baseline="30000" dirty="0"/>
              <a:t>2</a:t>
            </a:r>
            <a:r>
              <a:rPr lang="en-US" sz="700" i="1" dirty="0"/>
              <a:t>U.S. Bureau of Labor Statistics; News Release, April 8, 2016.</a:t>
            </a:r>
          </a:p>
          <a:p>
            <a:pPr defTabSz="460235">
              <a:defRPr/>
            </a:pPr>
            <a:r>
              <a:rPr lang="en-US" sz="700" i="1" baseline="30000" dirty="0"/>
              <a:t>3</a:t>
            </a:r>
            <a:r>
              <a:rPr lang="en-US" sz="700" i="1" dirty="0"/>
              <a:t>U.S. Bureau of Labor Statistics; highlights of women’s earnings in 2016</a:t>
            </a:r>
          </a:p>
          <a:p>
            <a:pPr defTabSz="460235">
              <a:defRPr/>
            </a:pPr>
            <a:r>
              <a:rPr lang="en-US" sz="800" baseline="30000" dirty="0"/>
              <a:t>4</a:t>
            </a:r>
            <a:r>
              <a:rPr lang="en-US" sz="800" i="1" dirty="0"/>
              <a:t>Strategy and PWC, The 2013 Chief Executive Study, 2013</a:t>
            </a:r>
            <a:endParaRPr lang="en-US" sz="700" i="1" dirty="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B7A9673A-0A87-4BEC-87AC-5192E3A08FF3}" type="slidenum">
              <a:rPr lang="en-US" smtClean="0"/>
              <a:pPr>
                <a:defRPr/>
              </a:pPr>
              <a:t>4</a:t>
            </a:fld>
            <a:endParaRPr lang="en-US" dirty="0"/>
          </a:p>
        </p:txBody>
      </p:sp>
    </p:spTree>
    <p:extLst>
      <p:ext uri="{BB962C8B-B14F-4D97-AF65-F5344CB8AC3E}">
        <p14:creationId xmlns:p14="http://schemas.microsoft.com/office/powerpoint/2010/main" val="335134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1" hangingPunct="1">
              <a:lnSpc>
                <a:spcPct val="120000"/>
              </a:lnSpc>
              <a:spcBef>
                <a:spcPct val="0"/>
              </a:spcBef>
              <a:defRPr/>
            </a:pPr>
            <a:r>
              <a:rPr lang="en-US" sz="1300" dirty="0"/>
              <a:t>As I mentioned earlier, women have many natural abilities that make them good investors. </a:t>
            </a:r>
          </a:p>
          <a:p>
            <a:pPr eaLnBrk="1" hangingPunct="1">
              <a:lnSpc>
                <a:spcPct val="120000"/>
              </a:lnSpc>
              <a:spcBef>
                <a:spcPct val="0"/>
              </a:spcBef>
              <a:defRPr/>
            </a:pPr>
            <a:endParaRPr lang="en-US" sz="1300" dirty="0"/>
          </a:p>
          <a:p>
            <a:pPr eaLnBrk="1" hangingPunct="1">
              <a:lnSpc>
                <a:spcPct val="120000"/>
              </a:lnSpc>
              <a:spcBef>
                <a:spcPct val="0"/>
              </a:spcBef>
              <a:defRPr/>
            </a:pPr>
            <a:r>
              <a:rPr lang="en-US" sz="1300" dirty="0"/>
              <a:t>Studies </a:t>
            </a:r>
            <a:r>
              <a:rPr lang="en-US" sz="1300" dirty="0">
                <a:solidFill>
                  <a:srgbClr val="000000"/>
                </a:solidFill>
              </a:rPr>
              <a:t>are showing that we already have displayed advantages over male investors:</a:t>
            </a:r>
          </a:p>
          <a:p>
            <a:pPr marL="287610" indent="-287610">
              <a:lnSpc>
                <a:spcPct val="120000"/>
              </a:lnSpc>
              <a:buFont typeface="Arial" panose="020B0604020202020204" pitchFamily="34" charset="0"/>
              <a:buChar char="•"/>
              <a:defRPr/>
            </a:pPr>
            <a:r>
              <a:rPr lang="en-US" sz="1300" dirty="0">
                <a:solidFill>
                  <a:srgbClr val="000000"/>
                </a:solidFill>
              </a:rPr>
              <a:t>Women are less likely to make emotionally driven investments</a:t>
            </a:r>
            <a:r>
              <a:rPr lang="en-US" sz="1300" baseline="30000" dirty="0">
                <a:solidFill>
                  <a:srgbClr val="000000"/>
                </a:solidFill>
              </a:rPr>
              <a:t>1</a:t>
            </a:r>
            <a:r>
              <a:rPr lang="en-US" sz="1300" dirty="0">
                <a:solidFill>
                  <a:srgbClr val="000000"/>
                </a:solidFill>
              </a:rPr>
              <a:t> – Yes, I said less! Isn’t that nice for a change?! </a:t>
            </a:r>
          </a:p>
          <a:p>
            <a:pPr marL="287610" indent="-287610" defTabSz="457283">
              <a:lnSpc>
                <a:spcPct val="120000"/>
              </a:lnSpc>
              <a:buFont typeface="Arial" panose="020B0604020202020204" pitchFamily="34" charset="0"/>
              <a:buChar char="•"/>
              <a:defRPr/>
            </a:pPr>
            <a:r>
              <a:rPr lang="en-US" sz="1300" dirty="0">
                <a:solidFill>
                  <a:srgbClr val="000000"/>
                </a:solidFill>
              </a:rPr>
              <a:t>Across every income group, women saved at rates that are about 2% to 8% higher than those of men.</a:t>
            </a:r>
            <a:r>
              <a:rPr lang="en-US" sz="1300" baseline="30000" dirty="0">
                <a:solidFill>
                  <a:srgbClr val="000000"/>
                </a:solidFill>
              </a:rPr>
              <a:t>2 </a:t>
            </a:r>
            <a:r>
              <a:rPr lang="en-US" sz="1300" dirty="0">
                <a:solidFill>
                  <a:srgbClr val="000000"/>
                </a:solidFill>
              </a:rPr>
              <a:t>A study recently reported that females typically save 8.3% of their income, when men save 7.9%.</a:t>
            </a:r>
            <a:r>
              <a:rPr lang="en-US" sz="1300" baseline="30000" dirty="0">
                <a:solidFill>
                  <a:srgbClr val="000000"/>
                </a:solidFill>
              </a:rPr>
              <a:t> 3</a:t>
            </a:r>
            <a:r>
              <a:rPr lang="en-US" sz="1300" b="1" dirty="0">
                <a:solidFill>
                  <a:srgbClr val="000000"/>
                </a:solidFill>
              </a:rPr>
              <a:t> </a:t>
            </a:r>
            <a:r>
              <a:rPr lang="en-US" sz="1300" dirty="0">
                <a:solidFill>
                  <a:srgbClr val="000000"/>
                </a:solidFill>
              </a:rPr>
              <a:t>Just to clarify: While women typically earn two-thirds of what men do and their retirement balances are smaller on average, when adjusted for their compensation differences, women actually save more of their income.</a:t>
            </a:r>
            <a:r>
              <a:rPr lang="en-US" sz="1300" baseline="30000" dirty="0">
                <a:solidFill>
                  <a:srgbClr val="000000"/>
                </a:solidFill>
              </a:rPr>
              <a:t>4</a:t>
            </a:r>
            <a:endParaRPr lang="en-US" sz="1300" dirty="0">
              <a:solidFill>
                <a:srgbClr val="000000"/>
              </a:solidFill>
            </a:endParaRPr>
          </a:p>
          <a:p>
            <a:pPr marL="287610" indent="-287610">
              <a:lnSpc>
                <a:spcPct val="120000"/>
              </a:lnSpc>
              <a:buFont typeface="Arial" panose="020B0604020202020204" pitchFamily="34" charset="0"/>
              <a:buChar char="•"/>
              <a:defRPr/>
            </a:pPr>
            <a:r>
              <a:rPr lang="en-US" sz="1300" dirty="0">
                <a:solidFill>
                  <a:srgbClr val="000000"/>
                </a:solidFill>
              </a:rPr>
              <a:t>A six-year study by two professors, Brad Barber and Terrance </a:t>
            </a:r>
            <a:r>
              <a:rPr lang="en-US" sz="1300" dirty="0" err="1">
                <a:solidFill>
                  <a:srgbClr val="000000"/>
                </a:solidFill>
              </a:rPr>
              <a:t>Odean</a:t>
            </a:r>
            <a:r>
              <a:rPr lang="en-US" sz="1300" dirty="0"/>
              <a:t>, found that men traded 45% more than women, and it reduced their net returns by 2.65 percentage points per year as opposed to 1.72 percentage points for women. The study involved using account data for over 35,000 households from a large discount brokerage.</a:t>
            </a:r>
            <a:r>
              <a:rPr lang="en-US" sz="1300" baseline="30000" dirty="0"/>
              <a:t>5</a:t>
            </a:r>
          </a:p>
          <a:p>
            <a:pPr eaLnBrk="1" hangingPunct="1">
              <a:lnSpc>
                <a:spcPct val="120000"/>
              </a:lnSpc>
              <a:spcBef>
                <a:spcPct val="0"/>
              </a:spcBef>
              <a:defRPr/>
            </a:pPr>
            <a:endParaRPr lang="en-US" sz="1300" dirty="0"/>
          </a:p>
          <a:p>
            <a:pPr eaLnBrk="1" hangingPunct="1">
              <a:lnSpc>
                <a:spcPct val="120000"/>
              </a:lnSpc>
              <a:spcBef>
                <a:spcPct val="0"/>
              </a:spcBef>
              <a:defRPr/>
            </a:pPr>
            <a:r>
              <a:rPr lang="en-US" sz="1300" dirty="0"/>
              <a:t>Remember time in the market not timing? Women tend to be more patient investors, holding their investments for longer periods of time and they tend to trade stocks less frequently. Excessive trading, moving in and out of the market, can lead to lower overall investing success. And we all know women are not afraid to ask for help or advice. Financial advisors say their female clients want more in-depth, plain-English explanations of investment concepts and they want to see the connections to real life. Female investors tend to do more research. </a:t>
            </a:r>
          </a:p>
          <a:p>
            <a:pPr>
              <a:defRPr/>
            </a:pPr>
            <a:endParaRPr lang="en-US" dirty="0" smtClean="0"/>
          </a:p>
          <a:p>
            <a:pPr>
              <a:defRPr/>
            </a:pPr>
            <a:r>
              <a:rPr lang="en-US" sz="900" i="1" baseline="30000" dirty="0"/>
              <a:t>1 </a:t>
            </a:r>
            <a:r>
              <a:rPr lang="en-US" sz="900" i="1" dirty="0"/>
              <a:t>Risk and Rules: The Role of Control in Financial Decision Making, Volume 13, Barclays Wealth and Ledbury Research, 2011</a:t>
            </a:r>
          </a:p>
          <a:p>
            <a:pPr>
              <a:defRPr/>
            </a:pPr>
            <a:r>
              <a:rPr lang="en-US" sz="900" i="1" baseline="30000" dirty="0"/>
              <a:t>2 </a:t>
            </a:r>
            <a:r>
              <a:rPr lang="en-US" sz="900" i="1" dirty="0"/>
              <a:t>“How America Saves,” Vanguard 2016 defined contribution plan data, June 2017</a:t>
            </a:r>
          </a:p>
          <a:p>
            <a:pPr>
              <a:defRPr/>
            </a:pPr>
            <a:r>
              <a:rPr lang="en-US" sz="900" i="1" baseline="30000" dirty="0"/>
              <a:t>3 </a:t>
            </a:r>
            <a:r>
              <a:rPr lang="en-US" sz="900" i="1" dirty="0"/>
              <a:t> 5 Shocking Facts about Female Investors, Nasdaq 2015 </a:t>
            </a:r>
            <a:endParaRPr lang="en-US" sz="900" i="1" baseline="30000" dirty="0"/>
          </a:p>
          <a:p>
            <a:pPr>
              <a:defRPr/>
            </a:pPr>
            <a:r>
              <a:rPr lang="en-US" sz="900" i="1" baseline="30000" dirty="0"/>
              <a:t>4 </a:t>
            </a:r>
            <a:r>
              <a:rPr lang="en-US" sz="900" i="1" dirty="0"/>
              <a:t>Fidelity Investments study, 2013</a:t>
            </a:r>
            <a:endParaRPr lang="en-US" sz="900" i="1" baseline="30000" dirty="0"/>
          </a:p>
          <a:p>
            <a:pPr>
              <a:defRPr/>
            </a:pPr>
            <a:r>
              <a:rPr lang="en-US" sz="900" i="1" baseline="30000" dirty="0"/>
              <a:t>5 </a:t>
            </a:r>
            <a:r>
              <a:rPr lang="en-US" sz="900" i="1" dirty="0"/>
              <a:t>Brad M. Barber and Terrance </a:t>
            </a:r>
            <a:r>
              <a:rPr lang="en-US" sz="900" i="1" dirty="0" err="1"/>
              <a:t>Odean</a:t>
            </a:r>
            <a:r>
              <a:rPr lang="en-US" sz="900" i="1" dirty="0"/>
              <a:t>, “Boys Will Be Boys: Gender, Overconfidence and Common Stock Investment,” The Quarterly Journal of Economics, February 2001</a:t>
            </a:r>
          </a:p>
          <a:p>
            <a:pPr marL="232031" lvl="1">
              <a:spcAft>
                <a:spcPts val="601"/>
              </a:spcAft>
              <a:defRPr/>
            </a:pPr>
            <a:endParaRPr lang="en-US" dirty="0"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14A384-379B-484D-913C-626EFD616B8F}" type="slidenum">
              <a:rPr lang="en-US" smtClean="0"/>
              <a:pPr fontAlgn="base">
                <a:spcBef>
                  <a:spcPct val="0"/>
                </a:spcBef>
                <a:spcAft>
                  <a:spcPct val="0"/>
                </a:spcAft>
                <a:defRPr/>
              </a:pPr>
              <a:t>5</a:t>
            </a:fld>
            <a:endParaRPr lang="en-US" dirty="0" smtClean="0"/>
          </a:p>
        </p:txBody>
      </p:sp>
    </p:spTree>
    <p:extLst>
      <p:ext uri="{BB962C8B-B14F-4D97-AF65-F5344CB8AC3E}">
        <p14:creationId xmlns:p14="http://schemas.microsoft.com/office/powerpoint/2010/main" val="60193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aren’t in the days of being excluded from financial decisions and generally kept out of the work force, we are still lagging behind men due in part to vestiges of social practices and bias. </a:t>
            </a:r>
          </a:p>
          <a:p>
            <a:endParaRPr lang="en-US" dirty="0"/>
          </a:p>
          <a:p>
            <a:pPr defTabSz="460235">
              <a:defRPr/>
            </a:pPr>
            <a:r>
              <a:rPr lang="en-US" dirty="0"/>
              <a:t>Only 29% of wives earned more than their husbands in 2015.</a:t>
            </a:r>
            <a:r>
              <a:rPr lang="en-US" baseline="30000" dirty="0"/>
              <a:t>1 </a:t>
            </a:r>
          </a:p>
          <a:p>
            <a:r>
              <a:rPr lang="en-US" dirty="0"/>
              <a:t>Women often had to get another job to support their family with 3.9 million women working two or more jobs.</a:t>
            </a:r>
            <a:r>
              <a:rPr lang="en-US" baseline="30000" dirty="0"/>
              <a:t>1</a:t>
            </a:r>
          </a:p>
          <a:p>
            <a:pPr defTabSz="457283">
              <a:defRPr/>
            </a:pPr>
            <a:r>
              <a:rPr lang="en-US" baseline="30000" dirty="0"/>
              <a:t> </a:t>
            </a:r>
            <a:r>
              <a:rPr lang="en-US" dirty="0"/>
              <a:t> In 2016, the median earnings for women was $30,882, while for men it was $42,220.</a:t>
            </a:r>
            <a:r>
              <a:rPr lang="en-US" baseline="30000" dirty="0"/>
              <a:t> 2</a:t>
            </a:r>
          </a:p>
          <a:p>
            <a:endParaRPr lang="en-US" dirty="0" smtClean="0"/>
          </a:p>
          <a:p>
            <a:endParaRPr lang="en-US" dirty="0" smtClean="0"/>
          </a:p>
          <a:p>
            <a:r>
              <a:rPr lang="en-US" sz="600" i="1" baseline="30000" dirty="0"/>
              <a:t>1</a:t>
            </a:r>
            <a:r>
              <a:rPr lang="en-US" sz="600" i="1" dirty="0"/>
              <a:t>U.S. Bureau of Labor Statistics, 1988–2015 Annual Social and Economic Supplements to the Current Population Survey (CPS).</a:t>
            </a:r>
          </a:p>
          <a:p>
            <a:pPr defTabSz="457283">
              <a:defRPr/>
            </a:pPr>
            <a:r>
              <a:rPr lang="en-US" sz="700" i="1" baseline="30000" dirty="0"/>
              <a:t>2</a:t>
            </a:r>
            <a:r>
              <a:rPr lang="en-US" sz="700" i="1" dirty="0"/>
              <a:t>U.S. Bureau of Labor Statistics, Income and Poverty in the United States: 2016.</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17B4850-5290-43E5-B9FC-E78DD8734EA1}"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83026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460235">
              <a:defRPr/>
            </a:pPr>
            <a:r>
              <a:rPr lang="en-US" dirty="0" smtClean="0"/>
              <a:t>Women are more likely to spend time out of the work force due to maternity leave or because of caring for children or parents. While women have surpassed the number of men with bachelor’s degrees, about one-in-10 mothers with a Master’s degree or more are staying at home in order to care for their family. In 37% of the cases, it is the stay-at-home wives who actually have a higher level of education and in 45% of these families the spouses have equal education.</a:t>
            </a:r>
            <a:r>
              <a:rPr lang="en-US" baseline="30000" dirty="0" smtClean="0"/>
              <a:t>1</a:t>
            </a:r>
            <a:endParaRPr lang="en-US" dirty="0" smtClean="0"/>
          </a:p>
          <a:p>
            <a:pPr>
              <a:defRPr/>
            </a:pPr>
            <a:endParaRPr lang="en-US" dirty="0" smtClean="0"/>
          </a:p>
          <a:p>
            <a:pPr>
              <a:defRPr/>
            </a:pPr>
            <a:r>
              <a:rPr lang="en-US" dirty="0" smtClean="0"/>
              <a:t>That means fewer Social Security contributions and therefore a smaller amount of Social Security income, something that is particularly problematic because one-quarter of women 65 and up rely on these payments for a majority of their income.</a:t>
            </a:r>
            <a:r>
              <a:rPr lang="en-US" baseline="30000" dirty="0" smtClean="0"/>
              <a:t>2</a:t>
            </a:r>
            <a:r>
              <a:rPr lang="en-US" dirty="0" smtClean="0"/>
              <a:t> And that is true in part because the fewer years a woman is in the workforce,</a:t>
            </a:r>
            <a:r>
              <a:rPr lang="en-US" baseline="0" dirty="0" smtClean="0"/>
              <a:t> the </a:t>
            </a:r>
            <a:r>
              <a:rPr lang="en-US" dirty="0" smtClean="0"/>
              <a:t>less she can invest in retirement accounts. This, combined with that persistent fact that we don’t tend to make as much as men, equates to the fact that women have saved less for retirement than men. It is a vicious cycle, a downward spiral just when we are reaching new heights in society.</a:t>
            </a:r>
          </a:p>
          <a:p>
            <a:pPr>
              <a:defRPr/>
            </a:pPr>
            <a:endParaRPr lang="en-US" dirty="0" smtClean="0"/>
          </a:p>
          <a:p>
            <a:pPr>
              <a:defRPr/>
            </a:pPr>
            <a:r>
              <a:rPr lang="en-US" dirty="0" smtClean="0"/>
              <a:t>But, as discouraging as that is to hear,</a:t>
            </a:r>
            <a:r>
              <a:rPr lang="en-US" baseline="0" dirty="0" smtClean="0"/>
              <a:t> </a:t>
            </a:r>
            <a:r>
              <a:rPr lang="en-US" dirty="0" smtClean="0"/>
              <a:t>it turns out</a:t>
            </a:r>
            <a:r>
              <a:rPr lang="en-US" baseline="0" dirty="0" smtClean="0"/>
              <a:t> </a:t>
            </a:r>
            <a:r>
              <a:rPr lang="en-US" dirty="0" smtClean="0"/>
              <a:t>the full picture,</a:t>
            </a:r>
            <a:r>
              <a:rPr lang="en-US" baseline="0" dirty="0" smtClean="0"/>
              <a:t> </a:t>
            </a:r>
            <a:r>
              <a:rPr lang="en-US" dirty="0" smtClean="0"/>
              <a:t>in the U.S.</a:t>
            </a:r>
            <a:r>
              <a:rPr lang="en-US" baseline="0" dirty="0" smtClean="0"/>
              <a:t> </a:t>
            </a:r>
            <a:r>
              <a:rPr lang="en-US" dirty="0" smtClean="0"/>
              <a:t>anyway, is no longer so bleak.</a:t>
            </a:r>
          </a:p>
          <a:p>
            <a:pPr>
              <a:defRPr/>
            </a:pPr>
            <a:endParaRPr lang="en-US" dirty="0" smtClean="0"/>
          </a:p>
          <a:p>
            <a:pPr defTabSz="460235">
              <a:spcBef>
                <a:spcPts val="0"/>
              </a:spcBef>
              <a:defRPr/>
            </a:pPr>
            <a:r>
              <a:rPr lang="en-US" sz="700" i="1" baseline="30000" dirty="0"/>
              <a:t>1</a:t>
            </a:r>
            <a:r>
              <a:rPr lang="en-US" sz="700" i="1" dirty="0"/>
              <a:t>Pew Research Center analysis of U.S. Census Bureau data, http://www.pewresearch.org/fact-tank/2014/05/07/opting-out-about-10-of-highly-educated-moms-are-staying-at-home</a:t>
            </a:r>
          </a:p>
          <a:p>
            <a:pPr defTabSz="460235">
              <a:spcBef>
                <a:spcPts val="0"/>
              </a:spcBef>
              <a:defRPr/>
            </a:pPr>
            <a:r>
              <a:rPr lang="en-US" sz="700" i="1" baseline="30000" dirty="0"/>
              <a:t>2</a:t>
            </a:r>
            <a:r>
              <a:rPr lang="en-US" sz="700" i="1" dirty="0"/>
              <a:t>Selena Caldera, Social Security: A Key Retirement Resource for Women, AARP Public Policy Institute Fact Sheet No. 305, March 2016 </a:t>
            </a:r>
            <a:endParaRPr lang="en-US" sz="700" i="1" baseline="30000" dirty="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FCBF7813-AE92-46DD-B5AE-969CD13ED23F}" type="slidenum">
              <a:rPr lang="en-US" smtClean="0"/>
              <a:pPr>
                <a:defRPr/>
              </a:pPr>
              <a:t>7</a:t>
            </a:fld>
            <a:endParaRPr lang="en-US" dirty="0"/>
          </a:p>
        </p:txBody>
      </p:sp>
    </p:spTree>
    <p:extLst>
      <p:ext uri="{BB962C8B-B14F-4D97-AF65-F5344CB8AC3E}">
        <p14:creationId xmlns:p14="http://schemas.microsoft.com/office/powerpoint/2010/main" val="305474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a:pPr>
            <a:r>
              <a:rPr lang="en-US" sz="1300" dirty="0"/>
              <a:t>One of the challenges facing women is that we live longer and need more sustaining income. By 2030, there will be 40 million women age 65 and older compared to 32 million men.</a:t>
            </a:r>
            <a:r>
              <a:rPr lang="en-US" sz="1300" baseline="30000" dirty="0"/>
              <a:t>1</a:t>
            </a:r>
            <a:r>
              <a:rPr lang="en-US" sz="1300" dirty="0"/>
              <a:t>  And women are four times more likely than men to be widowed; 59 is the median age when a woman loses her spouse.</a:t>
            </a:r>
            <a:r>
              <a:rPr lang="en-US" sz="1300" baseline="30000" dirty="0"/>
              <a:t>2</a:t>
            </a:r>
          </a:p>
          <a:p>
            <a:pPr>
              <a:defRPr/>
            </a:pPr>
            <a:endParaRPr lang="en-US" sz="1300" dirty="0"/>
          </a:p>
          <a:p>
            <a:pPr>
              <a:defRPr/>
            </a:pPr>
            <a:r>
              <a:rPr lang="en-US" sz="1300" dirty="0"/>
              <a:t>But it does take more planning and saving to prepare for it and to ensure you will enjoy those years. Women’s retirement accounts are, on average, two-thirds the size of men’s when they need to be greater because we live an average of five years longer and will have as much as 40% more for healthcare expenses and other life needs.</a:t>
            </a:r>
            <a:r>
              <a:rPr lang="en-US" sz="1300" baseline="30000" dirty="0"/>
              <a:t>3</a:t>
            </a:r>
          </a:p>
          <a:p>
            <a:pPr>
              <a:defRPr/>
            </a:pPr>
            <a:endParaRPr lang="en-US" sz="1300" dirty="0"/>
          </a:p>
          <a:p>
            <a:pPr>
              <a:defRPr/>
            </a:pPr>
            <a:r>
              <a:rPr lang="en-US" sz="1300" dirty="0"/>
              <a:t>Oh and then there is that other itty bitty part of life that tends to land on our laps, figuratively and literally: We are often primary family caregivers.</a:t>
            </a:r>
          </a:p>
          <a:p>
            <a:pPr>
              <a:defRPr/>
            </a:pPr>
            <a:endParaRPr lang="en-US" sz="1300" dirty="0"/>
          </a:p>
          <a:p>
            <a:pPr>
              <a:spcBef>
                <a:spcPct val="0"/>
              </a:spcBef>
              <a:defRPr/>
            </a:pPr>
            <a:r>
              <a:rPr lang="en-US" sz="1300" dirty="0"/>
              <a:t>15.6% of women between 43 and 54 share a residence with a parent, give them $1,000 or more annually, or spend more than 500 hours a year helping them with routine care and other matters. In addition, more than 55% of these women give their children an annual average of $5,410 in financial support and 268 hours of assistance in errands, childcare or housework.</a:t>
            </a:r>
            <a:r>
              <a:rPr lang="en-US" sz="1300" baseline="30000" dirty="0"/>
              <a:t>4</a:t>
            </a:r>
          </a:p>
          <a:p>
            <a:pPr>
              <a:spcBef>
                <a:spcPct val="0"/>
              </a:spcBef>
              <a:defRPr/>
            </a:pPr>
            <a:endParaRPr lang="en-US" dirty="0" smtClean="0"/>
          </a:p>
          <a:p>
            <a:pPr>
              <a:defRPr/>
            </a:pPr>
            <a:endParaRPr lang="en-US" dirty="0" smtClean="0"/>
          </a:p>
          <a:p>
            <a:pPr>
              <a:defRPr/>
            </a:pPr>
            <a:r>
              <a:rPr lang="en-US" sz="800" i="1" baseline="30000" dirty="0"/>
              <a:t>1</a:t>
            </a:r>
            <a:r>
              <a:rPr lang="en-US" sz="800" i="1" dirty="0"/>
              <a:t>Health, United States, 2011, www.cdc.gov</a:t>
            </a:r>
          </a:p>
          <a:p>
            <a:pPr>
              <a:defRPr/>
            </a:pPr>
            <a:r>
              <a:rPr lang="en-US" sz="800" i="1" baseline="30000" dirty="0"/>
              <a:t>2</a:t>
            </a:r>
            <a:r>
              <a:rPr lang="en-US" sz="800" i="1" dirty="0"/>
              <a:t>U.S. Census Bureau, 2011</a:t>
            </a:r>
          </a:p>
          <a:p>
            <a:pPr>
              <a:defRPr/>
            </a:pPr>
            <a:r>
              <a:rPr lang="en-US" sz="800" i="1" baseline="30000" dirty="0"/>
              <a:t>3</a:t>
            </a:r>
            <a:r>
              <a:rPr lang="en-US" sz="800" i="1" dirty="0"/>
              <a:t>Employee Benefit Research Institute, 2010</a:t>
            </a:r>
          </a:p>
          <a:p>
            <a:pPr defTabSz="457283">
              <a:defRPr/>
            </a:pPr>
            <a:r>
              <a:rPr lang="en-US" sz="800" i="1" baseline="30000" dirty="0"/>
              <a:t>4</a:t>
            </a:r>
            <a:r>
              <a:rPr lang="en-US" sz="800" i="1" dirty="0"/>
              <a:t>National Longitudinal Survey; Bureau of Labor Statistics, 2010 </a:t>
            </a:r>
          </a:p>
          <a:p>
            <a:pPr defTabSz="457283">
              <a:defRPr/>
            </a:pPr>
            <a:endParaRPr lang="en-US" sz="800" i="1" dirty="0"/>
          </a:p>
          <a:p>
            <a:pPr>
              <a:defRPr/>
            </a:pPr>
            <a:endParaRPr lang="en-US" dirty="0" smtClean="0"/>
          </a:p>
        </p:txBody>
      </p:sp>
      <p:sp>
        <p:nvSpPr>
          <p:cNvPr id="4" name="Slide Number Placeholder 3"/>
          <p:cNvSpPr>
            <a:spLocks noGrp="1"/>
          </p:cNvSpPr>
          <p:nvPr>
            <p:ph type="sldNum" sz="quarter" idx="5"/>
          </p:nvPr>
        </p:nvSpPr>
        <p:spPr/>
        <p:txBody>
          <a:bodyPr/>
          <a:lstStyle/>
          <a:p>
            <a:pPr>
              <a:defRPr/>
            </a:pPr>
            <a:fld id="{7FB54FE4-A587-4F4E-A15B-00823570842C}" type="slidenum">
              <a:rPr lang="en-US" smtClean="0"/>
              <a:pPr>
                <a:defRPr/>
              </a:pPr>
              <a:t>8</a:t>
            </a:fld>
            <a:endParaRPr lang="en-US" dirty="0"/>
          </a:p>
        </p:txBody>
      </p:sp>
    </p:spTree>
    <p:extLst>
      <p:ext uri="{BB962C8B-B14F-4D97-AF65-F5344CB8AC3E}">
        <p14:creationId xmlns:p14="http://schemas.microsoft.com/office/powerpoint/2010/main" val="42531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7" name="Rectangle 2"/>
          <p:cNvSpPr>
            <a:spLocks noGrp="1" noChangeArrowheads="1"/>
          </p:cNvSpPr>
          <p:nvPr>
            <p:ph type="ctrTitle"/>
          </p:nvPr>
        </p:nvSpPr>
        <p:spPr>
          <a:xfrm>
            <a:off x="0" y="1240331"/>
            <a:ext cx="9144000" cy="827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lang="en-US" sz="2000" b="1" dirty="0">
                <a:solidFill>
                  <a:schemeClr val="accent1"/>
                </a:solidFill>
                <a:latin typeface="Arial" pitchFamily="34" charset="0"/>
                <a:ea typeface="+mj-ea"/>
                <a:cs typeface="Arial" pitchFamily="34" charset="0"/>
              </a:defRPr>
            </a:lvl1pPr>
          </a:lstStyle>
          <a:p>
            <a:r>
              <a:rPr lang="en-US" smtClean="0"/>
              <a:t>Click to edit Master title style</a:t>
            </a:r>
            <a:endParaRPr lang="en-US" dirty="0"/>
          </a:p>
        </p:txBody>
      </p:sp>
      <p:sp>
        <p:nvSpPr>
          <p:cNvPr id="22" name="Content Placeholder 21"/>
          <p:cNvSpPr>
            <a:spLocks noGrp="1"/>
          </p:cNvSpPr>
          <p:nvPr>
            <p:ph sz="quarter" idx="11"/>
          </p:nvPr>
        </p:nvSpPr>
        <p:spPr>
          <a:xfrm>
            <a:off x="2484438" y="3749808"/>
            <a:ext cx="4191000" cy="2097742"/>
          </a:xfrm>
        </p:spPr>
        <p:txBody>
          <a:bodyPr>
            <a:normAutofit/>
          </a:bodyPr>
          <a:lstStyle>
            <a:lvl1pPr algn="ctr">
              <a:lnSpc>
                <a:spcPct val="100000"/>
              </a:lnSpc>
              <a:spcBef>
                <a:spcPts val="0"/>
              </a:spcBef>
              <a:buNone/>
              <a:defRPr sz="1200">
                <a:solidFill>
                  <a:srgbClr val="988F86"/>
                </a:solidFill>
              </a:defRPr>
            </a:lvl1pPr>
          </a:lstStyle>
          <a:p>
            <a:pPr lvl="0"/>
            <a:r>
              <a:rPr lang="en-US" smtClean="0"/>
              <a:t>Click to edit Master text styles</a:t>
            </a:r>
          </a:p>
        </p:txBody>
      </p:sp>
      <p:sp>
        <p:nvSpPr>
          <p:cNvPr id="24" name="Content Placeholder 21"/>
          <p:cNvSpPr>
            <a:spLocks noGrp="1"/>
          </p:cNvSpPr>
          <p:nvPr>
            <p:ph sz="quarter" idx="13"/>
          </p:nvPr>
        </p:nvSpPr>
        <p:spPr>
          <a:xfrm>
            <a:off x="0" y="6553200"/>
            <a:ext cx="9144000" cy="304800"/>
          </a:xfrm>
        </p:spPr>
        <p:txBody>
          <a:bodyPr>
            <a:normAutofit/>
          </a:bodyPr>
          <a:lstStyle>
            <a:lvl1pPr algn="ctr">
              <a:lnSpc>
                <a:spcPct val="100000"/>
              </a:lnSpc>
              <a:spcBef>
                <a:spcPts val="0"/>
              </a:spcBef>
              <a:spcAft>
                <a:spcPts val="0"/>
              </a:spcAft>
              <a:buNone/>
              <a:defRPr sz="800">
                <a:solidFill>
                  <a:schemeClr val="accent3"/>
                </a:solidFill>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694AC4-D934-4F56-9CD9-59E8481BA2BC}"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876D3C-377F-40D3-9270-2B4A40F248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864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3128E4-213F-4073-B567-F9070512C43F}"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AF0CB7-ABD6-44F6-BE0C-3A68A23C3D1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6700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E74BB5-58AF-4F8E-A945-0248A81022AB}"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FC6ACC-083C-41C2-80E1-C01C70C28F0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76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A4C492F-09C3-4039-9CA2-9A093538DF71}"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3BB3EE4-8E9D-4BE4-B491-9E8E813DBA4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31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482288-469D-44C5-9223-E3A365127620}"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3CC18C-F53B-4EC8-B35D-3744C631A61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807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F40B8F-3C14-4B81-9651-A02FEEFBD316}"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0ED7E1-28CA-47B4-8C61-D2294CCFBDE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48643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97895C-2664-43DB-B002-8E8E81301D4C}"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487C98-DB6B-4745-AF46-E81E0D1875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2898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CECF3-CA93-4F8E-98D6-901F8F563341}"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F3A99F-E0E9-48F0-AFBF-1475345FDC4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186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078614-C494-47B3-A5E4-1AC87F6E30BE}"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27EA6D-D24D-45DD-8F15-66C1841625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984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0" y="5529468"/>
            <a:ext cx="8843963" cy="1066800"/>
          </a:xfrm>
        </p:spPr>
        <p:txBody>
          <a:bodyPr bIns="45720" anchor="b" anchorCtr="0">
            <a:normAutofit/>
          </a:bodyPr>
          <a:lstStyle>
            <a:lvl1pPr marL="0" indent="0">
              <a:spcBef>
                <a:spcPts val="0"/>
              </a:spcBef>
              <a:spcAft>
                <a:spcPts val="0"/>
              </a:spcAft>
              <a:buNone/>
              <a:defRPr sz="800" b="0">
                <a:solidFill>
                  <a:srgbClr val="000000"/>
                </a:solidFill>
                <a:latin typeface="+mn-lt"/>
              </a:defRPr>
            </a:lvl1pPr>
          </a:lstStyle>
          <a:p>
            <a:pPr lvl="0"/>
            <a:r>
              <a:rPr lang="en-US" dirty="0" smtClean="0"/>
              <a:t>Click to edit Master text styles</a:t>
            </a:r>
          </a:p>
        </p:txBody>
      </p:sp>
      <p:sp>
        <p:nvSpPr>
          <p:cNvPr id="7" name="Footer Placeholder 4"/>
          <p:cNvSpPr>
            <a:spLocks noGrp="1"/>
          </p:cNvSpPr>
          <p:nvPr>
            <p:ph type="ftr" sz="quarter" idx="3"/>
          </p:nvPr>
        </p:nvSpPr>
        <p:spPr>
          <a:xfrm>
            <a:off x="0" y="6586330"/>
            <a:ext cx="7593496" cy="271670"/>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pPr>
              <a:defRPr/>
            </a:pPr>
            <a:r>
              <a:rPr lang="en-US" dirty="0" smtClean="0"/>
              <a:t>INSTITUTIONAL Sales Material. Not for distribution to the public.</a:t>
            </a:r>
            <a:endParaRPr lang="en-US" dirty="0"/>
          </a:p>
        </p:txBody>
      </p:sp>
      <p:sp>
        <p:nvSpPr>
          <p:cNvPr id="8"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
        <p:nvSpPr>
          <p:cNvPr id="9" name="Text Placeholder 2"/>
          <p:cNvSpPr>
            <a:spLocks noGrp="1"/>
          </p:cNvSpPr>
          <p:nvPr>
            <p:ph idx="1"/>
          </p:nvPr>
        </p:nvSpPr>
        <p:spPr>
          <a:xfrm>
            <a:off x="4573589" y="2382049"/>
            <a:ext cx="4286250" cy="2451889"/>
          </a:xfrm>
          <a:prstGeom prst="rect">
            <a:avLst/>
          </a:prstGeom>
        </p:spPr>
        <p:txBody>
          <a:bodyPr vert="horz" lIns="91440" tIns="45720" rIns="91440" bIns="274320" rtlCol="0" anchor="ctr" anchorCtr="0">
            <a:noAutofit/>
          </a:body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9"/>
          <p:cNvSpPr>
            <a:spLocks noGrp="1"/>
          </p:cNvSpPr>
          <p:nvPr>
            <p:ph type="body" sz="quarter" idx="13"/>
          </p:nvPr>
        </p:nvSpPr>
        <p:spPr>
          <a:xfrm>
            <a:off x="0" y="5542720"/>
            <a:ext cx="8843963" cy="1066800"/>
          </a:xfrm>
        </p:spPr>
        <p:txBody>
          <a:bodyPr bIns="45720" anchor="b" anchorCtr="0">
            <a:normAutofit/>
          </a:bodyPr>
          <a:lstStyle>
            <a:lvl1pPr marL="0" indent="0">
              <a:spcBef>
                <a:spcPts val="0"/>
              </a:spcBef>
              <a:buNone/>
              <a:defRPr sz="800" b="0">
                <a:solidFill>
                  <a:srgbClr val="000000"/>
                </a:solidFill>
                <a:latin typeface="+mn-lt"/>
              </a:defRPr>
            </a:lvl1pPr>
          </a:lstStyle>
          <a:p>
            <a:pPr lvl="0"/>
            <a:r>
              <a:rPr lang="en-US" smtClean="0"/>
              <a:t>Click to edit Master text styles</a:t>
            </a:r>
          </a:p>
        </p:txBody>
      </p:sp>
      <p:sp>
        <p:nvSpPr>
          <p:cNvPr id="7" name="Footer Placeholder 4"/>
          <p:cNvSpPr>
            <a:spLocks noGrp="1"/>
          </p:cNvSpPr>
          <p:nvPr>
            <p:ph type="ftr" sz="quarter" idx="3"/>
          </p:nvPr>
        </p:nvSpPr>
        <p:spPr>
          <a:xfrm>
            <a:off x="0" y="6612835"/>
            <a:ext cx="7474226" cy="245165"/>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pPr>
              <a:defRPr/>
            </a:pPr>
            <a:r>
              <a:rPr lang="en-US" dirty="0" smtClean="0"/>
              <a:t>INSTITUTIONAL Sales Material. Not for distribution to the public.</a:t>
            </a:r>
            <a:endParaRPr lang="en-US" dirty="0"/>
          </a:p>
        </p:txBody>
      </p:sp>
      <p:sp>
        <p:nvSpPr>
          <p:cNvPr id="10"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612835"/>
            <a:ext cx="7566991" cy="245165"/>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pPr>
              <a:defRPr/>
            </a:pPr>
            <a:r>
              <a:rPr lang="en-US" dirty="0" smtClean="0"/>
              <a:t>INSTITUTIONAL Sales Material. Not for distribution to the public.</a:t>
            </a:r>
            <a:endParaRPr lang="en-US" dirty="0"/>
          </a:p>
        </p:txBody>
      </p:sp>
      <p:sp>
        <p:nvSpPr>
          <p:cNvPr id="7"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3589" y="2312893"/>
            <a:ext cx="4286250" cy="2521045"/>
          </a:xfrm>
        </p:spPr>
        <p:txBody>
          <a:bodyPr bIns="45720"/>
          <a:lstStyle>
            <a:lvl1pPr marL="115888" indent="0">
              <a:defRPr sz="1800"/>
            </a:lvl1pPr>
          </a:lstStyle>
          <a:p>
            <a:pPr lvl="0"/>
            <a:r>
              <a:rPr lang="en-US" dirty="0" smtClean="0"/>
              <a:t>Click to edit Master text styles</a:t>
            </a:r>
          </a:p>
        </p:txBody>
      </p:sp>
      <p:sp>
        <p:nvSpPr>
          <p:cNvPr id="5" name="Footer Placeholder 4"/>
          <p:cNvSpPr>
            <a:spLocks noGrp="1"/>
          </p:cNvSpPr>
          <p:nvPr>
            <p:ph type="ftr" sz="quarter" idx="11"/>
          </p:nvPr>
        </p:nvSpPr>
        <p:spPr/>
        <p:txBody>
          <a:bodyPr/>
          <a:lstStyle>
            <a:lvl1pPr>
              <a:defRPr/>
            </a:lvl1pPr>
          </a:lstStyle>
          <a:p>
            <a:pPr>
              <a:defRPr/>
            </a:pPr>
            <a:r>
              <a:rPr lang="en-US" dirty="0" smtClean="0"/>
              <a:t>INSTITUTIONAL Sales Material. Not for distribution to the public.</a:t>
            </a:r>
            <a:endParaRPr lang="en-US" dirty="0"/>
          </a:p>
        </p:txBody>
      </p:sp>
      <p:sp>
        <p:nvSpPr>
          <p:cNvPr id="7" name="Text Placeholder 9"/>
          <p:cNvSpPr>
            <a:spLocks noGrp="1"/>
          </p:cNvSpPr>
          <p:nvPr>
            <p:ph type="body" sz="quarter" idx="13"/>
          </p:nvPr>
        </p:nvSpPr>
        <p:spPr>
          <a:xfrm>
            <a:off x="0" y="5542720"/>
            <a:ext cx="8843963" cy="1066800"/>
          </a:xfrm>
        </p:spPr>
        <p:txBody>
          <a:bodyPr bIns="45720" anchor="b" anchorCtr="0">
            <a:normAutofit/>
          </a:bodyPr>
          <a:lstStyle>
            <a:lvl1pPr marL="0" indent="0">
              <a:spcBef>
                <a:spcPts val="0"/>
              </a:spcBef>
              <a:buNone/>
              <a:defRPr sz="800" b="0">
                <a:solidFill>
                  <a:srgbClr val="000000"/>
                </a:solidFill>
                <a:latin typeface="+mn-lt"/>
              </a:defRPr>
            </a:lvl1pPr>
          </a:lstStyle>
          <a:p>
            <a:pPr lvl="0"/>
            <a:r>
              <a:rPr lang="en-US" smtClean="0"/>
              <a:t>Click to edit Master text styles</a:t>
            </a:r>
          </a:p>
        </p:txBody>
      </p:sp>
      <p:sp>
        <p:nvSpPr>
          <p:cNvPr id="9"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Tree>
    <p:extLst>
      <p:ext uri="{BB962C8B-B14F-4D97-AF65-F5344CB8AC3E}">
        <p14:creationId xmlns:p14="http://schemas.microsoft.com/office/powerpoint/2010/main" val="6317296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4" name="Content Placeholder 21"/>
          <p:cNvSpPr>
            <a:spLocks noGrp="1"/>
          </p:cNvSpPr>
          <p:nvPr>
            <p:ph sz="quarter" idx="13"/>
          </p:nvPr>
        </p:nvSpPr>
        <p:spPr>
          <a:xfrm>
            <a:off x="0" y="6553200"/>
            <a:ext cx="9144000" cy="304800"/>
          </a:xfrm>
        </p:spPr>
        <p:txBody>
          <a:bodyPr anchor="t" anchorCtr="0">
            <a:normAutofit/>
          </a:bodyPr>
          <a:lstStyle>
            <a:lvl1pPr algn="l">
              <a:lnSpc>
                <a:spcPct val="100000"/>
              </a:lnSpc>
              <a:spcBef>
                <a:spcPts val="0"/>
              </a:spcBef>
              <a:spcAft>
                <a:spcPts val="0"/>
              </a:spcAft>
              <a:buNone/>
              <a:defRPr sz="800">
                <a:solidFill>
                  <a:schemeClr val="accent3"/>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88007493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9"/>
          <p:cNvSpPr>
            <a:spLocks noGrp="1"/>
          </p:cNvSpPr>
          <p:nvPr>
            <p:ph type="body" sz="quarter" idx="13"/>
          </p:nvPr>
        </p:nvSpPr>
        <p:spPr>
          <a:xfrm>
            <a:off x="0" y="5542720"/>
            <a:ext cx="8843963" cy="1066800"/>
          </a:xfrm>
        </p:spPr>
        <p:txBody>
          <a:bodyPr bIns="45720" anchor="b" anchorCtr="0">
            <a:normAutofit/>
          </a:bodyPr>
          <a:lstStyle>
            <a:lvl1pPr marL="0" indent="0">
              <a:spcBef>
                <a:spcPts val="0"/>
              </a:spcBef>
              <a:buNone/>
              <a:defRPr sz="800" b="0">
                <a:solidFill>
                  <a:srgbClr val="000000"/>
                </a:solidFill>
                <a:latin typeface="+mn-lt"/>
              </a:defRPr>
            </a:lvl1pPr>
          </a:lstStyle>
          <a:p>
            <a:pPr lvl="0"/>
            <a:r>
              <a:rPr lang="en-US" smtClean="0"/>
              <a:t>Click to edit Master text styles</a:t>
            </a:r>
          </a:p>
        </p:txBody>
      </p:sp>
      <p:sp>
        <p:nvSpPr>
          <p:cNvPr id="7" name="Footer Placeholder 4"/>
          <p:cNvSpPr>
            <a:spLocks noGrp="1"/>
          </p:cNvSpPr>
          <p:nvPr>
            <p:ph type="ftr" sz="quarter" idx="3"/>
          </p:nvPr>
        </p:nvSpPr>
        <p:spPr>
          <a:xfrm>
            <a:off x="0" y="6612835"/>
            <a:ext cx="7474226" cy="245165"/>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pPr>
              <a:defRPr/>
            </a:pPr>
            <a:r>
              <a:rPr lang="en-US" dirty="0" smtClean="0">
                <a:solidFill>
                  <a:srgbClr val="002F62">
                    <a:tint val="75000"/>
                  </a:srgbClr>
                </a:solidFill>
              </a:rPr>
              <a:t>INSTITUTIONAL Sales Material. Not for distribution to the public.</a:t>
            </a:r>
            <a:endParaRPr lang="en-US" dirty="0">
              <a:solidFill>
                <a:srgbClr val="002F62">
                  <a:tint val="75000"/>
                </a:srgbClr>
              </a:solidFill>
            </a:endParaRPr>
          </a:p>
        </p:txBody>
      </p:sp>
      <p:sp>
        <p:nvSpPr>
          <p:cNvPr id="10"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Tree>
    <p:extLst>
      <p:ext uri="{BB962C8B-B14F-4D97-AF65-F5344CB8AC3E}">
        <p14:creationId xmlns:p14="http://schemas.microsoft.com/office/powerpoint/2010/main" val="275463062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E9E230-B0E9-40B3-BD5A-13E8118026B9}"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83FBB5-FE39-4D3A-8788-0A8FFE027F1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821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FB213A-E9E7-4111-8053-7FBF13EADB17}"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F80F3-2B98-4103-A6F5-17EF7D27AA4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534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white">
          <a:xfrm>
            <a:off x="1588" y="0"/>
            <a:ext cx="9144000" cy="232057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chemeClr val="tx2"/>
              </a:solidFill>
            </a:endParaRPr>
          </a:p>
        </p:txBody>
      </p:sp>
      <p:sp>
        <p:nvSpPr>
          <p:cNvPr id="6" name="Footer Placeholder 4"/>
          <p:cNvSpPr>
            <a:spLocks noGrp="1"/>
          </p:cNvSpPr>
          <p:nvPr>
            <p:ph type="ftr" sz="quarter" idx="3"/>
          </p:nvPr>
        </p:nvSpPr>
        <p:spPr>
          <a:xfrm>
            <a:off x="0" y="6573078"/>
            <a:ext cx="7593496" cy="284922"/>
          </a:xfrm>
          <a:prstGeom prst="rect">
            <a:avLst/>
          </a:prstGeom>
        </p:spPr>
        <p:txBody>
          <a:bodyPr vert="horz" lIns="91440" tIns="45720" rIns="91440" bIns="45720" rtlCol="0" anchor="ctr"/>
          <a:lstStyle>
            <a:lvl1pPr algn="l">
              <a:defRPr sz="800">
                <a:solidFill>
                  <a:srgbClr val="988F86"/>
                </a:solidFill>
                <a:latin typeface="Arial" pitchFamily="34" charset="0"/>
                <a:cs typeface="Arial" pitchFamily="34" charset="0"/>
              </a:defRPr>
            </a:lvl1pPr>
          </a:lstStyle>
          <a:p>
            <a:pPr>
              <a:defRPr/>
            </a:pPr>
            <a:r>
              <a:rPr lang="en-US" dirty="0" smtClean="0"/>
              <a:t>INSTITUTIONAL Sales Material. Not for distribution to the public.</a:t>
            </a:r>
            <a:endParaRPr lang="en-US" dirty="0"/>
          </a:p>
        </p:txBody>
      </p:sp>
      <p:grpSp>
        <p:nvGrpSpPr>
          <p:cNvPr id="12" name="Group 11"/>
          <p:cNvGrpSpPr/>
          <p:nvPr userDrawn="1"/>
        </p:nvGrpSpPr>
        <p:grpSpPr>
          <a:xfrm>
            <a:off x="8843963" y="2012157"/>
            <a:ext cx="300037" cy="4325142"/>
            <a:chOff x="7667624" y="1063331"/>
            <a:chExt cx="1184275" cy="8774016"/>
          </a:xfrm>
        </p:grpSpPr>
        <p:sp>
          <p:nvSpPr>
            <p:cNvPr id="13" name="Rectangle 12"/>
            <p:cNvSpPr/>
            <p:nvPr/>
          </p:nvSpPr>
          <p:spPr>
            <a:xfrm>
              <a:off x="7667624" y="1701797"/>
              <a:ext cx="1184275" cy="8135550"/>
            </a:xfrm>
            <a:prstGeom prst="rect">
              <a:avLst/>
            </a:prstGeom>
            <a:solidFill>
              <a:srgbClr val="B4DAA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
          <p:nvSpPr>
            <p:cNvPr id="14" name="Rectangle 13"/>
            <p:cNvSpPr/>
            <p:nvPr/>
          </p:nvSpPr>
          <p:spPr>
            <a:xfrm>
              <a:off x="7667624" y="1063331"/>
              <a:ext cx="1184275" cy="620713"/>
            </a:xfrm>
            <a:prstGeom prst="rect">
              <a:avLst/>
            </a:prstGeom>
            <a:solidFill>
              <a:srgbClr val="5482AB">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grpSp>
      <p:sp>
        <p:nvSpPr>
          <p:cNvPr id="3" name="Text Placeholder 2"/>
          <p:cNvSpPr>
            <a:spLocks noGrp="1"/>
          </p:cNvSpPr>
          <p:nvPr>
            <p:ph type="body" idx="1"/>
          </p:nvPr>
        </p:nvSpPr>
        <p:spPr>
          <a:xfrm>
            <a:off x="4573589" y="2382049"/>
            <a:ext cx="4270374" cy="2451889"/>
          </a:xfrm>
          <a:prstGeom prst="rect">
            <a:avLst/>
          </a:prstGeom>
        </p:spPr>
        <p:txBody>
          <a:bodyPr vert="horz" lIns="91440" tIns="45720" rIns="91440" bIns="274320" rtlCol="0" anchor="ctr" anchorCtr="0">
            <a:noAutofit/>
          </a:bodyPr>
          <a:lstStyle/>
          <a:p>
            <a:pPr lvl="0"/>
            <a:r>
              <a:rPr lang="en-US" dirty="0" smtClean="0"/>
              <a:t>Click to edit Master text styles</a:t>
            </a:r>
          </a:p>
        </p:txBody>
      </p:sp>
      <p:sp>
        <p:nvSpPr>
          <p:cNvPr id="15" name="Slide Number Placeholder 5"/>
          <p:cNvSpPr>
            <a:spLocks noGrp="1"/>
          </p:cNvSpPr>
          <p:nvPr>
            <p:ph type="sldNum" sz="quarter" idx="4"/>
          </p:nvPr>
        </p:nvSpPr>
        <p:spPr>
          <a:xfrm>
            <a:off x="8686800" y="6337300"/>
            <a:ext cx="457200" cy="320982"/>
          </a:xfrm>
          <a:prstGeom prst="rect">
            <a:avLst/>
          </a:prstGeom>
        </p:spPr>
        <p:txBody>
          <a:bodyPr vert="horz" lIns="91440" tIns="45720" rIns="91440" bIns="45720" rtlCol="0" anchor="ctr"/>
          <a:lstStyle>
            <a:lvl1pPr algn="r">
              <a:defRPr sz="900" b="1">
                <a:solidFill>
                  <a:schemeClr val="tx2">
                    <a:lumMod val="50000"/>
                  </a:schemeClr>
                </a:solidFill>
                <a:latin typeface="Arial" pitchFamily="34" charset="0"/>
                <a:cs typeface="Arial" pitchFamily="34" charset="0"/>
              </a:defRPr>
            </a:lvl1pPr>
          </a:lstStyle>
          <a:p>
            <a:pPr>
              <a:defRPr/>
            </a:pPr>
            <a:fld id="{B2E0E788-CED2-452F-B233-7DB69CD6EC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5" r:id="rId3"/>
    <p:sldLayoutId id="2147483856" r:id="rId4"/>
    <p:sldLayoutId id="2147483864" r:id="rId5"/>
    <p:sldLayoutId id="2147483889" r:id="rId6"/>
    <p:sldLayoutId id="2147483890" r:id="rId7"/>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3200" b="0" kern="1200">
          <a:solidFill>
            <a:schemeClr val="tx2"/>
          </a:solidFill>
          <a:latin typeface="Garamond" panose="02020404030301010803" pitchFamily="18" charset="0"/>
          <a:ea typeface="+mj-ea"/>
          <a:cs typeface="Arial" pitchFamily="34" charset="0"/>
        </a:defRPr>
      </a:lvl1pPr>
    </p:titleStyle>
    <p:bodyStyle>
      <a:lvl1pPr marL="0" indent="0" algn="l" defTabSz="914400" rtl="0" eaLnBrk="1" latinLnBrk="0" hangingPunct="1">
        <a:spcBef>
          <a:spcPts val="600"/>
        </a:spcBef>
        <a:spcAft>
          <a:spcPts val="600"/>
        </a:spcAft>
        <a:buClr>
          <a:srgbClr val="002F5F"/>
        </a:buClr>
        <a:buSzPct val="100000"/>
        <a:buFont typeface="Arial" panose="020B0604020202020204" pitchFamily="34" charset="0"/>
        <a:buNone/>
        <a:defRPr sz="1800" b="1" kern="1200">
          <a:solidFill>
            <a:srgbClr val="5482AB"/>
          </a:solidFill>
          <a:latin typeface="Tahoma" panose="020B0604030504040204" pitchFamily="34" charset="0"/>
          <a:ea typeface="Tahoma" panose="020B0604030504040204" pitchFamily="34" charset="0"/>
          <a:cs typeface="Tahoma" panose="020B0604030504040204" pitchFamily="34" charset="0"/>
        </a:defRPr>
      </a:lvl1pPr>
      <a:lvl2pPr marL="342900" indent="0" algn="l" defTabSz="914400" rtl="0" eaLnBrk="1" latinLnBrk="0" hangingPunct="1">
        <a:spcBef>
          <a:spcPts val="600"/>
        </a:spcBef>
        <a:spcAft>
          <a:spcPts val="600"/>
        </a:spcAft>
        <a:buClr>
          <a:schemeClr val="accent3">
            <a:lumMod val="50000"/>
          </a:schemeClr>
        </a:buClr>
        <a:buSzPct val="100000"/>
        <a:buFont typeface="Wingdings" panose="05000000000000000000" pitchFamily="2" charset="2"/>
        <a:buNone/>
        <a:tabLst/>
        <a:defRPr sz="1400" kern="1200">
          <a:solidFill>
            <a:srgbClr val="5482AB"/>
          </a:solidFill>
          <a:latin typeface="+mn-lt"/>
          <a:ea typeface="+mn-ea"/>
          <a:cs typeface="Arial" pitchFamily="34" charset="0"/>
        </a:defRPr>
      </a:lvl2pPr>
      <a:lvl3pPr marL="914400" indent="-228600" algn="l" defTabSz="914400" rtl="0" eaLnBrk="1" latinLnBrk="0" hangingPunct="1">
        <a:spcBef>
          <a:spcPts val="600"/>
        </a:spcBef>
        <a:spcAft>
          <a:spcPts val="1200"/>
        </a:spcAft>
        <a:buClr>
          <a:srgbClr val="988F86"/>
        </a:buClr>
        <a:buSzPct val="100000"/>
        <a:buFont typeface="Wingdings 2" pitchFamily="18" charset="2"/>
        <a:buChar char=""/>
        <a:defRPr sz="1400" kern="1200">
          <a:solidFill>
            <a:schemeClr val="accent1"/>
          </a:solidFill>
          <a:latin typeface="+mn-lt"/>
          <a:ea typeface="+mn-ea"/>
          <a:cs typeface="Arial" pitchFamily="34" charset="0"/>
        </a:defRPr>
      </a:lvl3pPr>
      <a:lvl4pPr marL="1257300" indent="-228600" algn="l" defTabSz="914400" rtl="0" eaLnBrk="1" latinLnBrk="0" hangingPunct="1">
        <a:spcBef>
          <a:spcPts val="600"/>
        </a:spcBef>
        <a:spcAft>
          <a:spcPts val="600"/>
        </a:spcAft>
        <a:buClr>
          <a:srgbClr val="988F86"/>
        </a:buClr>
        <a:buSzPct val="100000"/>
        <a:buFont typeface="Wingdings 2" pitchFamily="18" charset="2"/>
        <a:buChar char=""/>
        <a:defRPr sz="1400" kern="1200">
          <a:solidFill>
            <a:schemeClr val="tx1"/>
          </a:solidFill>
          <a:latin typeface="Arial" pitchFamily="34" charset="0"/>
          <a:ea typeface="+mn-ea"/>
          <a:cs typeface="Arial" pitchFamily="34" charset="0"/>
        </a:defRPr>
      </a:lvl4pPr>
      <a:lvl5pPr marL="1600200" indent="-228600" algn="l" defTabSz="914400" rtl="0" eaLnBrk="1" latinLnBrk="0" hangingPunct="1">
        <a:spcBef>
          <a:spcPts val="600"/>
        </a:spcBef>
        <a:spcAft>
          <a:spcPts val="600"/>
        </a:spcAft>
        <a:buClr>
          <a:srgbClr val="988F86"/>
        </a:buClr>
        <a:buSzPct val="100000"/>
        <a:buFont typeface="Wingdings 2" pitchFamily="18" charset="2"/>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F5CE0EF-8959-492B-99B9-A552CD627EFB}" type="datetimeFigureOut">
              <a:rPr lang="en-US">
                <a:solidFill>
                  <a:prstClr val="black">
                    <a:tint val="75000"/>
                  </a:prstClr>
                </a:solidFill>
              </a:rPr>
              <a:pPr>
                <a:defRPr/>
              </a:pPr>
              <a:t>8/21/2018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171F9C9-3A1D-4349-B934-EC925E181EC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460797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2.tm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9087" y="228999"/>
            <a:ext cx="8824913" cy="6108301"/>
            <a:chOff x="319087" y="228999"/>
            <a:chExt cx="8824913" cy="6108301"/>
          </a:xfrm>
        </p:grpSpPr>
        <p:pic>
          <p:nvPicPr>
            <p:cNvPr id="2" name="Picture 1"/>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4824"/>
            <a:stretch/>
          </p:blipFill>
          <p:spPr>
            <a:xfrm>
              <a:off x="319087" y="228999"/>
              <a:ext cx="8540751" cy="6108301"/>
            </a:xfrm>
            <a:prstGeom prst="rect">
              <a:avLst/>
            </a:prstGeom>
          </p:spPr>
        </p:pic>
        <p:sp>
          <p:nvSpPr>
            <p:cNvPr id="16" name="Rectangle 15"/>
            <p:cNvSpPr/>
            <p:nvPr/>
          </p:nvSpPr>
          <p:spPr bwMode="gray">
            <a:xfrm>
              <a:off x="4573588" y="2322513"/>
              <a:ext cx="4570412" cy="3026754"/>
            </a:xfrm>
            <a:prstGeom prst="rect">
              <a:avLst/>
            </a:prstGeom>
            <a:solidFill>
              <a:srgbClr val="54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3175">
                <a:lnSpc>
                  <a:spcPct val="125000"/>
                </a:lnSpc>
              </a:pPr>
              <a:r>
                <a:rPr lang="en-US" dirty="0" smtClean="0">
                  <a:solidFill>
                    <a:schemeClr val="tx2"/>
                  </a:solidFill>
                  <a:latin typeface="Arial Black" panose="020B0A04020102020204" pitchFamily="34" charset="0"/>
                  <a:cs typeface="Arial" panose="020B0604020202020204" pitchFamily="34" charset="0"/>
                </a:rPr>
                <a:t>Investing can steer women </a:t>
              </a:r>
              <a:br>
                <a:rPr lang="en-US" dirty="0" smtClean="0">
                  <a:solidFill>
                    <a:schemeClr val="tx2"/>
                  </a:solidFill>
                  <a:latin typeface="Arial Black" panose="020B0A04020102020204" pitchFamily="34" charset="0"/>
                  <a:cs typeface="Arial" panose="020B0604020202020204" pitchFamily="34" charset="0"/>
                </a:rPr>
              </a:br>
              <a:r>
                <a:rPr lang="en-US" dirty="0" smtClean="0">
                  <a:solidFill>
                    <a:schemeClr val="tx2"/>
                  </a:solidFill>
                  <a:latin typeface="Arial Black" panose="020B0A04020102020204" pitchFamily="34" charset="0"/>
                  <a:cs typeface="Arial" panose="020B0604020202020204" pitchFamily="34" charset="0"/>
                </a:rPr>
                <a:t>through their unique challenges </a:t>
              </a:r>
              <a:br>
                <a:rPr lang="en-US" dirty="0" smtClean="0">
                  <a:solidFill>
                    <a:schemeClr val="tx2"/>
                  </a:solidFill>
                  <a:latin typeface="Arial Black" panose="020B0A04020102020204" pitchFamily="34" charset="0"/>
                  <a:cs typeface="Arial" panose="020B0604020202020204" pitchFamily="34" charset="0"/>
                </a:rPr>
              </a:br>
              <a:r>
                <a:rPr lang="en-US" dirty="0" smtClean="0">
                  <a:solidFill>
                    <a:schemeClr val="tx2"/>
                  </a:solidFill>
                  <a:latin typeface="Arial Black" panose="020B0A04020102020204" pitchFamily="34" charset="0"/>
                  <a:cs typeface="Arial" panose="020B0604020202020204" pitchFamily="34" charset="0"/>
                </a:rPr>
                <a:t>and help to create wealth</a:t>
              </a:r>
            </a:p>
          </p:txBody>
        </p:sp>
      </p:grpSp>
      <p:sp>
        <p:nvSpPr>
          <p:cNvPr id="6" name="Rectangle 5"/>
          <p:cNvSpPr/>
          <p:nvPr/>
        </p:nvSpPr>
        <p:spPr bwMode="gray">
          <a:xfrm>
            <a:off x="3177" y="0"/>
            <a:ext cx="4570411" cy="23225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0" rtlCol="0" anchor="ctr" anchorCtr="1"/>
          <a:lstStyle/>
          <a:p>
            <a:pPr marL="115888" algn="ctr"/>
            <a:r>
              <a:rPr lang="en-US" sz="3200" dirty="0" smtClean="0">
                <a:solidFill>
                  <a:schemeClr val="tx2"/>
                </a:solidFill>
                <a:latin typeface="Garamond" panose="02020404030301010803" pitchFamily="18" charset="0"/>
              </a:rPr>
              <a:t>Women Ready to Drive Their Financial Future</a:t>
            </a:r>
          </a:p>
        </p:txBody>
      </p:sp>
      <p:pic>
        <p:nvPicPr>
          <p:cNvPr id="3" name="Picture 2"/>
          <p:cNvPicPr>
            <a:picLocks noChangeAspect="1"/>
          </p:cNvPicPr>
          <p:nvPr/>
        </p:nvPicPr>
        <p:blipFill>
          <a:blip r:embed="rId5">
            <a:clrChange>
              <a:clrFrom>
                <a:srgbClr val="002E62"/>
              </a:clrFrom>
              <a:clrTo>
                <a:srgbClr val="002E62">
                  <a:alpha val="0"/>
                </a:srgbClr>
              </a:clrTo>
            </a:clrChange>
            <a:extLst>
              <a:ext uri="{28A0092B-C50C-407E-A947-70E740481C1C}">
                <a14:useLocalDpi xmlns:a14="http://schemas.microsoft.com/office/drawing/2010/main" val="0"/>
              </a:ext>
            </a:extLst>
          </a:blip>
          <a:stretch>
            <a:fillRect/>
          </a:stretch>
        </p:blipFill>
        <p:spPr>
          <a:xfrm>
            <a:off x="319088" y="246063"/>
            <a:ext cx="1596325" cy="34121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39577"/>
            <a:ext cx="4553990" cy="3009690"/>
          </a:xfrm>
          <a:prstGeom prst="rect">
            <a:avLst/>
          </a:prstGeom>
        </p:spPr>
      </p:pic>
    </p:spTree>
    <p:extLst>
      <p:ext uri="{BB962C8B-B14F-4D97-AF65-F5344CB8AC3E}">
        <p14:creationId xmlns:p14="http://schemas.microsoft.com/office/powerpoint/2010/main" val="99807252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smtClean="0"/>
              <a:t>40% of women are not confident in saving for retirement.</a:t>
            </a:r>
            <a:r>
              <a:rPr lang="en-US" baseline="30000" dirty="0"/>
              <a:t> </a:t>
            </a:r>
            <a:r>
              <a:rPr lang="en-US" sz="1400" baseline="30000" dirty="0" smtClean="0"/>
              <a:t>1</a:t>
            </a:r>
            <a:endParaRPr lang="en-US" sz="1400" dirty="0"/>
          </a:p>
          <a:p>
            <a:r>
              <a:rPr lang="en-US" dirty="0" smtClean="0"/>
              <a:t>Only 45% of women participate in a retirement plan.</a:t>
            </a:r>
            <a:r>
              <a:rPr lang="en-US" sz="1400" baseline="30000" dirty="0"/>
              <a:t> 3</a:t>
            </a:r>
            <a:endParaRPr lang="en-US" sz="4000" dirty="0"/>
          </a:p>
        </p:txBody>
      </p:sp>
      <p:sp>
        <p:nvSpPr>
          <p:cNvPr id="24" name="Text Placeholder 23"/>
          <p:cNvSpPr>
            <a:spLocks noGrp="1"/>
          </p:cNvSpPr>
          <p:nvPr>
            <p:ph type="body" sz="quarter" idx="13"/>
          </p:nvPr>
        </p:nvSpPr>
        <p:spPr>
          <a:xfrm>
            <a:off x="1" y="5803900"/>
            <a:ext cx="8843963" cy="1066800"/>
          </a:xfrm>
        </p:spPr>
        <p:txBody>
          <a:bodyPr>
            <a:normAutofit/>
          </a:bodyPr>
          <a:lstStyle/>
          <a:p>
            <a:pPr>
              <a:spcAft>
                <a:spcPts val="0"/>
              </a:spcAft>
              <a:defRPr/>
            </a:pPr>
            <a:r>
              <a:rPr lang="en-US" sz="700" i="1" baseline="30000" dirty="0"/>
              <a:t>1</a:t>
            </a:r>
            <a:r>
              <a:rPr lang="en-US" sz="700" i="1" dirty="0"/>
              <a:t>LIMRA study, October </a:t>
            </a:r>
            <a:r>
              <a:rPr lang="en-US" sz="700" i="1" dirty="0" smtClean="0"/>
              <a:t>2015   </a:t>
            </a:r>
          </a:p>
          <a:p>
            <a:pPr>
              <a:spcAft>
                <a:spcPts val="0"/>
              </a:spcAft>
              <a:defRPr/>
            </a:pPr>
            <a:r>
              <a:rPr lang="en-US" sz="700" i="1" baseline="30000" dirty="0" smtClean="0"/>
              <a:t>2</a:t>
            </a:r>
            <a:r>
              <a:rPr lang="en-US" sz="700" i="1" dirty="0" smtClean="0"/>
              <a:t>Transamerica </a:t>
            </a:r>
            <a:r>
              <a:rPr lang="en-US" sz="700" i="1" dirty="0"/>
              <a:t>Small Business Retirement Survey, </a:t>
            </a:r>
            <a:r>
              <a:rPr lang="en-US" sz="700" i="1" dirty="0" smtClean="0"/>
              <a:t>2015</a:t>
            </a:r>
          </a:p>
          <a:p>
            <a:pPr>
              <a:spcAft>
                <a:spcPts val="0"/>
              </a:spcAft>
              <a:defRPr/>
            </a:pPr>
            <a:r>
              <a:rPr lang="en-US" sz="700" baseline="30000" dirty="0" smtClean="0"/>
              <a:t>3</a:t>
            </a:r>
            <a:r>
              <a:rPr lang="en-US" sz="700" dirty="0" smtClean="0"/>
              <a:t> A Secure </a:t>
            </a:r>
            <a:r>
              <a:rPr lang="en-US" sz="700" dirty="0"/>
              <a:t>Life, Women in Investing, April 2017</a:t>
            </a:r>
            <a:endParaRPr lang="en-US" sz="200" baseline="30000" dirty="0"/>
          </a:p>
          <a:p>
            <a:pPr>
              <a:spcAft>
                <a:spcPts val="0"/>
              </a:spcAft>
              <a:defRPr/>
            </a:pPr>
            <a:endParaRPr lang="en-US" sz="700" i="1" dirty="0" smtClean="0"/>
          </a:p>
        </p:txBody>
      </p:sp>
      <p:sp>
        <p:nvSpPr>
          <p:cNvPr id="3" name="Slide Number Placeholder 2"/>
          <p:cNvSpPr>
            <a:spLocks noGrp="1"/>
          </p:cNvSpPr>
          <p:nvPr>
            <p:ph type="sldNum" sz="quarter" idx="4"/>
          </p:nvPr>
        </p:nvSpPr>
        <p:spPr/>
        <p:txBody>
          <a:bodyPr/>
          <a:lstStyle/>
          <a:p>
            <a:fld id="{B2E0E788-CED2-452F-B233-7DB69CD6EC2D}" type="slidenum">
              <a:rPr lang="en-US" smtClean="0"/>
              <a:pPr/>
              <a:t>9</a:t>
            </a:fld>
            <a:endParaRPr lang="en-US" dirty="0"/>
          </a:p>
        </p:txBody>
      </p:sp>
      <p:sp>
        <p:nvSpPr>
          <p:cNvPr id="13" name="TextBox 12"/>
          <p:cNvSpPr txBox="1"/>
          <p:nvPr/>
        </p:nvSpPr>
        <p:spPr>
          <a:xfrm>
            <a:off x="319088" y="4833939"/>
            <a:ext cx="8524876" cy="1503361"/>
          </a:xfrm>
          <a:prstGeom prst="rect">
            <a:avLst/>
          </a:prstGeom>
          <a:solidFill>
            <a:srgbClr val="5482AB"/>
          </a:solidFill>
        </p:spPr>
        <p:txBody>
          <a:bodyPr wrap="square" tIns="91440" rtlCol="0" anchor="t" anchorCtr="0">
            <a:noAutofit/>
          </a:bodyPr>
          <a:lstStyle>
            <a:defPPr>
              <a:defRPr lang="en-US"/>
            </a:defPPr>
            <a:lvl1pPr>
              <a:spcAft>
                <a:spcPts val="1200"/>
              </a:spcAft>
              <a:defRPr sz="1200">
                <a:solidFill>
                  <a:srgbClr val="000000"/>
                </a:solidFill>
                <a:latin typeface="+mn-lt"/>
                <a:cs typeface="Times New Roman" panose="02020603050405020304" pitchFamily="18" charset="0"/>
              </a:defRPr>
            </a:lvl1pPr>
          </a:lstStyle>
          <a:p>
            <a:pPr marL="115888">
              <a:spcAft>
                <a:spcPts val="600"/>
              </a:spcAft>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Fact:</a:t>
            </a: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78</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 of women reported not knowing as much as they should about retirement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investing.</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2</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More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women than men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53%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vs.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45%)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said they don’t know if they have saved enough money to be able to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retire.</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2</a:t>
            </a: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Women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report spending just 5 hours a year monitoring and managing their retirement accounts,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compared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to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10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hours for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men.</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2</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6" cy="194885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977"/>
          <a:stretch/>
        </p:blipFill>
        <p:spPr>
          <a:xfrm>
            <a:off x="319088" y="1717674"/>
            <a:ext cx="4254500" cy="311626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p:txBody>
          <a:bodyPr/>
          <a:lstStyle/>
          <a:p>
            <a:endParaRPr lang="en-US" dirty="0"/>
          </a:p>
        </p:txBody>
      </p:sp>
      <p:sp>
        <p:nvSpPr>
          <p:cNvPr id="8" name="TextBox 7"/>
          <p:cNvSpPr txBox="1"/>
          <p:nvPr/>
        </p:nvSpPr>
        <p:spPr>
          <a:xfrm>
            <a:off x="319088" y="4833938"/>
            <a:ext cx="8524875" cy="1503362"/>
          </a:xfrm>
          <a:prstGeom prst="rect">
            <a:avLst/>
          </a:prstGeom>
          <a:solidFill>
            <a:srgbClr val="5482AB"/>
          </a:solidFill>
        </p:spPr>
        <p:txBody>
          <a:bodyPr wrap="square" tIns="182880" rtlCol="0" anchor="t" anchorCtr="0">
            <a:noAutofit/>
          </a:bodyPr>
          <a:lstStyle>
            <a:defPPr>
              <a:defRPr lang="en-US"/>
            </a:defPPr>
            <a:lvl1pPr>
              <a:spcAft>
                <a:spcPts val="1200"/>
              </a:spcAft>
              <a:defRPr sz="1200">
                <a:solidFill>
                  <a:srgbClr val="000000"/>
                </a:solidFill>
                <a:latin typeface="+mn-lt"/>
                <a:cs typeface="Times New Roman" panose="02020603050405020304" pitchFamily="18" charset="0"/>
              </a:defRPr>
            </a:lvl1pPr>
          </a:lstStyle>
          <a:p>
            <a:pPr marL="285750" indent="-285750">
              <a:spcAft>
                <a:spcPts val="600"/>
              </a:spcAft>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7411" name="Content Placeholder 2"/>
          <p:cNvSpPr>
            <a:spLocks noGrp="1"/>
          </p:cNvSpPr>
          <p:nvPr>
            <p:ph idx="1"/>
          </p:nvPr>
        </p:nvSpPr>
        <p:spPr/>
        <p:txBody>
          <a:bodyPr bIns="45720"/>
          <a:lstStyle/>
          <a:p>
            <a:pPr marL="341313" indent="-225425">
              <a:buFont typeface="Arial" panose="020B0604020202020204" pitchFamily="34" charset="0"/>
              <a:buChar char="•"/>
            </a:pPr>
            <a:r>
              <a:rPr lang="en-US" sz="1600" dirty="0" smtClean="0"/>
              <a:t>Identify and prioritize your goals</a:t>
            </a:r>
          </a:p>
          <a:p>
            <a:pPr marL="341313" indent="-225425">
              <a:buFont typeface="Arial" panose="020B0604020202020204" pitchFamily="34" charset="0"/>
              <a:buChar char="•"/>
            </a:pPr>
            <a:r>
              <a:rPr lang="en-US" sz="1600" dirty="0" smtClean="0"/>
              <a:t>Determine your risk tolerance</a:t>
            </a:r>
          </a:p>
          <a:p>
            <a:pPr marL="341313" indent="-225425">
              <a:buFont typeface="Arial" panose="020B0604020202020204" pitchFamily="34" charset="0"/>
              <a:buChar char="•"/>
            </a:pPr>
            <a:r>
              <a:rPr lang="en-US" sz="1600" dirty="0" smtClean="0"/>
              <a:t>Focus on the fundamentals of investing</a:t>
            </a:r>
          </a:p>
          <a:p>
            <a:pPr marL="341313" indent="-225425">
              <a:buFont typeface="Arial" panose="020B0604020202020204" pitchFamily="34" charset="0"/>
              <a:buChar char="•"/>
            </a:pPr>
            <a:r>
              <a:rPr lang="en-US" sz="1600" dirty="0" smtClean="0"/>
              <a:t>Prepare for “what if” life changes</a:t>
            </a:r>
          </a:p>
          <a:p>
            <a:pPr marL="341313" indent="-225425">
              <a:buFont typeface="Arial" panose="020B0604020202020204" pitchFamily="34" charset="0"/>
              <a:buChar char="•"/>
            </a:pPr>
            <a:r>
              <a:rPr lang="en-US" sz="1600" dirty="0" smtClean="0"/>
              <a:t>Talk to a professional</a:t>
            </a:r>
            <a:endParaRPr lang="en-US" sz="1600"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10</a:t>
            </a:fld>
            <a:endParaRPr lang="en-US" dirty="0"/>
          </a:p>
        </p:txBody>
      </p:sp>
      <p:sp>
        <p:nvSpPr>
          <p:cNvPr id="18" name="Rectangle 17"/>
          <p:cNvSpPr/>
          <p:nvPr/>
        </p:nvSpPr>
        <p:spPr>
          <a:xfrm>
            <a:off x="677228" y="5397689"/>
            <a:ext cx="7792720" cy="307777"/>
          </a:xfrm>
          <a:prstGeom prst="rect">
            <a:avLst/>
          </a:prstGeom>
        </p:spPr>
        <p:txBody>
          <a:bodyPr wrap="square">
            <a:spAutoFit/>
          </a:bodyPr>
          <a:lstStyle/>
          <a:p>
            <a:pPr algn="ctr"/>
            <a:r>
              <a:rPr lang="en-US" sz="14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Know what you have and what you owe.</a:t>
            </a:r>
            <a:endPar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679577" cy="195189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7"/>
          <a:stretch/>
        </p:blipFill>
        <p:spPr>
          <a:xfrm>
            <a:off x="319087" y="1717675"/>
            <a:ext cx="4254501" cy="31242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p:cNvSpPr>
            <a:spLocks noGrp="1"/>
          </p:cNvSpPr>
          <p:nvPr>
            <p:ph idx="1"/>
          </p:nvPr>
        </p:nvSpPr>
        <p:spPr/>
        <p:txBody>
          <a:bodyPr/>
          <a:lstStyle/>
          <a:p>
            <a:pPr marL="341313" indent="-225425">
              <a:buFont typeface="Arial" panose="020B0604020202020204" pitchFamily="34" charset="0"/>
              <a:buChar char="•"/>
            </a:pPr>
            <a:r>
              <a:rPr lang="en-US" sz="1600" dirty="0" smtClean="0"/>
              <a:t>Retirement</a:t>
            </a:r>
          </a:p>
          <a:p>
            <a:pPr marL="341313" indent="-225425">
              <a:buFont typeface="Arial" panose="020B0604020202020204" pitchFamily="34" charset="0"/>
              <a:buChar char="•"/>
            </a:pPr>
            <a:r>
              <a:rPr lang="en-US" sz="1600" dirty="0" smtClean="0"/>
              <a:t>Housing</a:t>
            </a:r>
          </a:p>
          <a:p>
            <a:pPr marL="341313" indent="-225425">
              <a:buFont typeface="Arial" panose="020B0604020202020204" pitchFamily="34" charset="0"/>
              <a:buChar char="•"/>
            </a:pPr>
            <a:r>
              <a:rPr lang="en-US" sz="1600" dirty="0" smtClean="0"/>
              <a:t>College education</a:t>
            </a:r>
          </a:p>
          <a:p>
            <a:pPr marL="341313" indent="-225425">
              <a:buFont typeface="Arial" panose="020B0604020202020204" pitchFamily="34" charset="0"/>
              <a:buChar char="•"/>
            </a:pPr>
            <a:r>
              <a:rPr lang="en-US" sz="1600" dirty="0" smtClean="0"/>
              <a:t>Business</a:t>
            </a:r>
          </a:p>
          <a:p>
            <a:pPr marL="341313" indent="-225425">
              <a:buFont typeface="Arial" panose="020B0604020202020204" pitchFamily="34" charset="0"/>
              <a:buChar char="•"/>
            </a:pPr>
            <a:r>
              <a:rPr lang="en-US" sz="1600" dirty="0" smtClean="0"/>
              <a:t>Passing on wealth</a:t>
            </a:r>
          </a:p>
          <a:p>
            <a:pPr marL="341313" indent="-225425">
              <a:buFont typeface="Arial" panose="020B0604020202020204" pitchFamily="34" charset="0"/>
              <a:buChar char="•"/>
            </a:pPr>
            <a:r>
              <a:rPr lang="en-US" sz="1600" dirty="0" smtClean="0"/>
              <a:t>What is important to you?</a:t>
            </a:r>
            <a:endParaRPr lang="en-US" sz="1600" dirty="0"/>
          </a:p>
        </p:txBody>
      </p:sp>
      <p:sp>
        <p:nvSpPr>
          <p:cNvPr id="17" name="Text Placeholder 16"/>
          <p:cNvSpPr>
            <a:spLocks noGrp="1"/>
          </p:cNvSpPr>
          <p:nvPr>
            <p:ph type="body" sz="quarter" idx="13"/>
          </p:nvPr>
        </p:nvSpPr>
        <p:spPr/>
        <p:txBody>
          <a:bodyPr/>
          <a:lstStyle/>
          <a:p>
            <a:endParaRPr lang="en-US"/>
          </a:p>
        </p:txBody>
      </p:sp>
      <p:sp>
        <p:nvSpPr>
          <p:cNvPr id="2" name="Slide Number Placeholder 1"/>
          <p:cNvSpPr>
            <a:spLocks noGrp="1"/>
          </p:cNvSpPr>
          <p:nvPr>
            <p:ph type="sldNum" sz="quarter" idx="4"/>
          </p:nvPr>
        </p:nvSpPr>
        <p:spPr/>
        <p:txBody>
          <a:bodyPr/>
          <a:lstStyle/>
          <a:p>
            <a:fld id="{B2E0E788-CED2-452F-B233-7DB69CD6EC2D}" type="slidenum">
              <a:rPr lang="en-US" smtClean="0"/>
              <a:pPr/>
              <a:t>11</a:t>
            </a:fld>
            <a:endParaRPr lang="en-US" dirty="0"/>
          </a:p>
        </p:txBody>
      </p:sp>
      <p:sp>
        <p:nvSpPr>
          <p:cNvPr id="11" name="TextBox 10"/>
          <p:cNvSpPr txBox="1"/>
          <p:nvPr/>
        </p:nvSpPr>
        <p:spPr>
          <a:xfrm>
            <a:off x="319088" y="4833939"/>
            <a:ext cx="8524876" cy="1503361"/>
          </a:xfrm>
          <a:prstGeom prst="rect">
            <a:avLst/>
          </a:prstGeom>
          <a:solidFill>
            <a:srgbClr val="5482AB"/>
          </a:solidFill>
        </p:spPr>
        <p:txBody>
          <a:bodyPr wrap="square" tIns="182880" rtlCol="0" anchor="t" anchorCtr="0">
            <a:noAutofit/>
          </a:bodyPr>
          <a:lstStyle>
            <a:defPPr>
              <a:defRPr lang="en-US"/>
            </a:defPPr>
            <a:lvl1pPr>
              <a:spcAft>
                <a:spcPts val="1200"/>
              </a:spcAft>
              <a:defRPr sz="1200">
                <a:solidFill>
                  <a:srgbClr val="000000"/>
                </a:solidFill>
                <a:latin typeface="+mn-lt"/>
                <a:cs typeface="Times New Roman" panose="02020603050405020304" pitchFamily="18" charset="0"/>
              </a:defRPr>
            </a:lvl1pPr>
          </a:lstStyle>
          <a:p>
            <a:pPr marL="285750" indent="-285750">
              <a:spcAft>
                <a:spcPts val="600"/>
              </a:spcAft>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677228" y="5397689"/>
            <a:ext cx="7792720" cy="307777"/>
          </a:xfrm>
          <a:prstGeom prst="rect">
            <a:avLst/>
          </a:prstGeom>
        </p:spPr>
        <p:txBody>
          <a:bodyPr wrap="square">
            <a:spAutoFit/>
          </a:bodyPr>
          <a:lstStyle/>
          <a:p>
            <a:pPr algn="ctr"/>
            <a:r>
              <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rPr>
              <a:t>S</a:t>
            </a:r>
            <a:r>
              <a:rPr lang="en-US" sz="14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tart with prioritizing what are your most pressing challenges.</a:t>
            </a:r>
            <a:endPar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7"/>
          <a:stretch/>
        </p:blipFill>
        <p:spPr>
          <a:xfrm>
            <a:off x="319088" y="1717675"/>
            <a:ext cx="4254500" cy="3116263"/>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2" name="Slide Number Placeholder 1"/>
          <p:cNvSpPr>
            <a:spLocks noGrp="1"/>
          </p:cNvSpPr>
          <p:nvPr>
            <p:ph type="sldNum" sz="quarter" idx="4"/>
          </p:nvPr>
        </p:nvSpPr>
        <p:spPr/>
        <p:txBody>
          <a:bodyPr/>
          <a:lstStyle/>
          <a:p>
            <a:fld id="{B2E0E788-CED2-452F-B233-7DB69CD6EC2D}" type="slidenum">
              <a:rPr lang="en-US" smtClean="0"/>
              <a:pPr/>
              <a:t>12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92905690"/>
              </p:ext>
            </p:extLst>
          </p:nvPr>
        </p:nvGraphicFramePr>
        <p:xfrm>
          <a:off x="635000" y="1844301"/>
          <a:ext cx="7877176" cy="4284658"/>
        </p:xfrm>
        <a:graphic>
          <a:graphicData uri="http://schemas.openxmlformats.org/drawingml/2006/table">
            <a:tbl>
              <a:tblPr firstRow="1" bandRow="1">
                <a:tableStyleId>{00A15C55-8517-42AA-B614-E9B94910E393}</a:tableStyleId>
              </a:tblPr>
              <a:tblGrid>
                <a:gridCol w="1969294"/>
                <a:gridCol w="1969294"/>
                <a:gridCol w="1969294"/>
                <a:gridCol w="1969294"/>
              </a:tblGrid>
              <a:tr h="591192">
                <a:tc>
                  <a:txBody>
                    <a:bodyPr/>
                    <a:lstStyle/>
                    <a:p>
                      <a:pPr algn="ctr"/>
                      <a:r>
                        <a:rPr lang="en-US" sz="1100" dirty="0" smtClean="0">
                          <a:solidFill>
                            <a:schemeClr val="tx2"/>
                          </a:solidFill>
                          <a:latin typeface="Arial Black" panose="020B0A04020102020204" pitchFamily="34" charset="0"/>
                        </a:rPr>
                        <a:t>Assets: </a:t>
                      </a:r>
                      <a:endParaRPr lang="en-US" sz="1100" baseline="0" dirty="0" smtClean="0">
                        <a:solidFill>
                          <a:schemeClr val="tx2"/>
                        </a:solidFill>
                        <a:latin typeface="Arial Black" panose="020B0A04020102020204" pitchFamily="34" charset="0"/>
                      </a:endParaRPr>
                    </a:p>
                    <a:p>
                      <a:pPr algn="ctr"/>
                      <a:r>
                        <a:rPr lang="en-US" sz="1100" baseline="0" dirty="0" smtClean="0">
                          <a:solidFill>
                            <a:schemeClr val="tx2"/>
                          </a:solidFill>
                          <a:latin typeface="Arial Black" panose="020B0A04020102020204" pitchFamily="34" charset="0"/>
                        </a:rPr>
                        <a:t>What You Own</a:t>
                      </a: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path path="rect">
                        <a:fillToRect l="100000" t="100000"/>
                      </a:path>
                      <a:tileRect r="-100000" b="-100000"/>
                    </a:gradFill>
                  </a:tcPr>
                </a:tc>
                <a:tc>
                  <a:txBody>
                    <a:bodyPr/>
                    <a:lstStyle/>
                    <a:p>
                      <a:pPr algn="ctr"/>
                      <a:r>
                        <a:rPr lang="en-US" sz="1100" dirty="0" smtClean="0">
                          <a:solidFill>
                            <a:schemeClr val="tx2"/>
                          </a:solidFill>
                          <a:latin typeface="Arial Black" panose="020B0A04020102020204" pitchFamily="34" charset="0"/>
                        </a:rPr>
                        <a:t>Liabilities: </a:t>
                      </a:r>
                    </a:p>
                    <a:p>
                      <a:pPr algn="ctr"/>
                      <a:r>
                        <a:rPr lang="en-US" sz="1100" dirty="0" smtClean="0">
                          <a:solidFill>
                            <a:schemeClr val="tx2"/>
                          </a:solidFill>
                          <a:latin typeface="Arial Black" panose="020B0A04020102020204" pitchFamily="34" charset="0"/>
                        </a:rPr>
                        <a:t>What You Owe</a:t>
                      </a: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path path="rect">
                        <a:fillToRect l="100000" t="100000"/>
                      </a:path>
                      <a:tileRect r="-100000" b="-100000"/>
                    </a:gradFill>
                  </a:tcPr>
                </a:tc>
                <a:tc>
                  <a:txBody>
                    <a:bodyPr/>
                    <a:lstStyle/>
                    <a:p>
                      <a:pPr algn="ctr"/>
                      <a:r>
                        <a:rPr lang="en-US" sz="1100" dirty="0" smtClean="0">
                          <a:solidFill>
                            <a:schemeClr val="tx2"/>
                          </a:solidFill>
                          <a:latin typeface="Arial Black" panose="020B0A04020102020204" pitchFamily="34" charset="0"/>
                        </a:rPr>
                        <a:t>Income: </a:t>
                      </a:r>
                    </a:p>
                    <a:p>
                      <a:pPr algn="ctr"/>
                      <a:r>
                        <a:rPr lang="en-US" sz="1100" dirty="0" smtClean="0">
                          <a:solidFill>
                            <a:schemeClr val="tx2"/>
                          </a:solidFill>
                          <a:latin typeface="Arial Black" panose="020B0A04020102020204" pitchFamily="34" charset="0"/>
                        </a:rPr>
                        <a:t>What</a:t>
                      </a:r>
                      <a:r>
                        <a:rPr lang="en-US" sz="1100" baseline="0" dirty="0" smtClean="0">
                          <a:solidFill>
                            <a:schemeClr val="tx2"/>
                          </a:solidFill>
                          <a:latin typeface="Arial Black" panose="020B0A04020102020204" pitchFamily="34" charset="0"/>
                        </a:rPr>
                        <a:t> Is Coming In</a:t>
                      </a: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path path="rect">
                        <a:fillToRect l="100000" t="100000"/>
                      </a:path>
                      <a:tileRect r="-100000" b="-100000"/>
                    </a:gradFill>
                  </a:tcPr>
                </a:tc>
                <a:tc>
                  <a:txBody>
                    <a:bodyPr/>
                    <a:lstStyle/>
                    <a:p>
                      <a:pPr algn="ctr"/>
                      <a:r>
                        <a:rPr lang="en-US" sz="1100" dirty="0" smtClean="0">
                          <a:solidFill>
                            <a:schemeClr val="tx2"/>
                          </a:solidFill>
                          <a:latin typeface="Arial Black" panose="020B0A04020102020204" pitchFamily="34" charset="0"/>
                        </a:rPr>
                        <a:t>Expenses:</a:t>
                      </a:r>
                      <a:r>
                        <a:rPr lang="en-US" sz="1100" baseline="0" dirty="0" smtClean="0">
                          <a:solidFill>
                            <a:schemeClr val="tx2"/>
                          </a:solidFill>
                          <a:latin typeface="Arial Black" panose="020B0A04020102020204" pitchFamily="34" charset="0"/>
                        </a:rPr>
                        <a:t> </a:t>
                      </a:r>
                    </a:p>
                    <a:p>
                      <a:pPr algn="ctr"/>
                      <a:r>
                        <a:rPr lang="en-US" sz="1100" baseline="0" dirty="0" smtClean="0">
                          <a:solidFill>
                            <a:schemeClr val="tx2"/>
                          </a:solidFill>
                          <a:latin typeface="Arial Black" panose="020B0A04020102020204" pitchFamily="34" charset="0"/>
                        </a:rPr>
                        <a:t>What Is Going Out</a:t>
                      </a: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path path="rect">
                        <a:fillToRect l="100000" t="100000"/>
                      </a:path>
                      <a:tileRect r="-100000" b="-100000"/>
                    </a:gradFill>
                  </a:tcPr>
                </a:tc>
              </a:tr>
              <a:tr h="407057">
                <a:tc>
                  <a:txBody>
                    <a:bodyPr/>
                    <a:lstStyle/>
                    <a:p>
                      <a:pPr algn="l"/>
                      <a:r>
                        <a:rPr lang="en-US" sz="1100" b="1" dirty="0" smtClean="0">
                          <a:solidFill>
                            <a:schemeClr val="accent1"/>
                          </a:solidFill>
                          <a:latin typeface="Arial Black" panose="020B0A04020102020204" pitchFamily="34" charset="0"/>
                          <a:cs typeface="Arial" panose="020B0604020202020204" pitchFamily="34" charset="0"/>
                        </a:rPr>
                        <a:t>Savings Accounts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Mortgage</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Salary</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Mortgage/Rent</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r>
                        <a:rPr lang="en-US" sz="1100" b="0" dirty="0" smtClean="0">
                          <a:solidFill>
                            <a:schemeClr val="accent1"/>
                          </a:solidFill>
                          <a:latin typeface="Arial Black" panose="020B0A04020102020204" pitchFamily="34" charset="0"/>
                          <a:cs typeface="+mn-cs"/>
                        </a:rPr>
                        <a:t>Checking</a:t>
                      </a:r>
                      <a:r>
                        <a:rPr lang="en-US" sz="1100" b="0" baseline="0" dirty="0" smtClean="0">
                          <a:solidFill>
                            <a:schemeClr val="accent1"/>
                          </a:solidFill>
                          <a:latin typeface="Arial Black" panose="020B0A04020102020204" pitchFamily="34" charset="0"/>
                          <a:cs typeface="+mn-cs"/>
                        </a:rPr>
                        <a:t> Accounts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Car Loan</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Investment</a:t>
                      </a:r>
                      <a:r>
                        <a:rPr lang="en-US" sz="1100" baseline="0" dirty="0" smtClean="0">
                          <a:solidFill>
                            <a:schemeClr val="accent1"/>
                          </a:solidFill>
                          <a:latin typeface="Arial Black" panose="020B0A04020102020204" pitchFamily="34" charset="0"/>
                        </a:rPr>
                        <a:t> Income</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Car</a:t>
                      </a:r>
                      <a:r>
                        <a:rPr lang="en-US" sz="1100" baseline="0" dirty="0" smtClean="0">
                          <a:solidFill>
                            <a:schemeClr val="accent1"/>
                          </a:solidFill>
                          <a:latin typeface="Arial Black" panose="020B0A04020102020204" pitchFamily="34" charset="0"/>
                        </a:rPr>
                        <a:t> Payment</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37010">
                <a:tc>
                  <a:txBody>
                    <a:bodyPr/>
                    <a:lstStyle/>
                    <a:p>
                      <a:pPr marL="0" indent="0" algn="l">
                        <a:buFont typeface="Arial" panose="020B0604020202020204" pitchFamily="34" charset="0"/>
                        <a:buNone/>
                      </a:pPr>
                      <a:r>
                        <a:rPr lang="en-US" sz="1100" dirty="0" smtClean="0">
                          <a:solidFill>
                            <a:schemeClr val="accent1"/>
                          </a:solidFill>
                          <a:latin typeface="Arial Black" panose="020B0A04020102020204" pitchFamily="34" charset="0"/>
                        </a:rPr>
                        <a:t>CDs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Student</a:t>
                      </a:r>
                      <a:r>
                        <a:rPr lang="en-US" sz="1100" baseline="0" dirty="0" smtClean="0">
                          <a:solidFill>
                            <a:schemeClr val="accent1"/>
                          </a:solidFill>
                          <a:latin typeface="Arial Black" panose="020B0A04020102020204" pitchFamily="34" charset="0"/>
                        </a:rPr>
                        <a:t> Loans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Other</a:t>
                      </a:r>
                      <a:r>
                        <a:rPr lang="en-US" sz="1100" baseline="0" dirty="0" smtClean="0">
                          <a:solidFill>
                            <a:schemeClr val="accent1"/>
                          </a:solidFill>
                          <a:latin typeface="Arial Black" panose="020B0A04020102020204" pitchFamily="34" charset="0"/>
                        </a:rPr>
                        <a:t> </a:t>
                      </a:r>
                      <a:br>
                        <a:rPr lang="en-US" sz="1100" baseline="0" dirty="0" smtClean="0">
                          <a:solidFill>
                            <a:schemeClr val="accent1"/>
                          </a:solidFill>
                          <a:latin typeface="Arial Black" panose="020B0A04020102020204" pitchFamily="34" charset="0"/>
                        </a:rPr>
                      </a:br>
                      <a:r>
                        <a:rPr lang="en-US" sz="1100" baseline="0" dirty="0" smtClean="0">
                          <a:solidFill>
                            <a:schemeClr val="accent1"/>
                          </a:solidFill>
                          <a:latin typeface="Arial Black" panose="020B0A04020102020204" pitchFamily="34" charset="0"/>
                        </a:rPr>
                        <a:t>(ex: child support)</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Insurance</a:t>
                      </a:r>
                      <a:r>
                        <a:rPr lang="en-US" sz="1100" baseline="0" dirty="0" smtClean="0">
                          <a:solidFill>
                            <a:schemeClr val="accent1"/>
                          </a:solidFill>
                          <a:latin typeface="Arial Black" panose="020B0A04020102020204" pitchFamily="34" charset="0"/>
                        </a:rPr>
                        <a:t> Premiums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r>
                        <a:rPr lang="en-US" sz="1100" dirty="0" smtClean="0">
                          <a:solidFill>
                            <a:schemeClr val="accent1"/>
                          </a:solidFill>
                          <a:latin typeface="Arial Black" panose="020B0A04020102020204" pitchFamily="34" charset="0"/>
                        </a:rPr>
                        <a:t>401k</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1"/>
                          </a:solidFill>
                          <a:latin typeface="Arial Black" panose="020B0A04020102020204" pitchFamily="34" charset="0"/>
                        </a:rPr>
                        <a:t>Credit Card</a:t>
                      </a:r>
                      <a:r>
                        <a:rPr lang="en-US" sz="1100" baseline="0" dirty="0" smtClean="0">
                          <a:solidFill>
                            <a:schemeClr val="accent1"/>
                          </a:solidFill>
                          <a:latin typeface="Arial Black" panose="020B0A04020102020204" pitchFamily="34" charset="0"/>
                        </a:rPr>
                        <a:t> Debt</a:t>
                      </a:r>
                      <a:endParaRPr lang="en-US" sz="1100" b="1" dirty="0" smtClean="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Medical</a:t>
                      </a:r>
                      <a:r>
                        <a:rPr lang="en-US" sz="1100" baseline="0" dirty="0" smtClean="0">
                          <a:solidFill>
                            <a:schemeClr val="accent1"/>
                          </a:solidFill>
                          <a:latin typeface="Arial Black" panose="020B0A04020102020204" pitchFamily="34" charset="0"/>
                        </a:rPr>
                        <a:t> Bills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r>
                        <a:rPr lang="en-US" sz="1100" dirty="0" smtClean="0">
                          <a:solidFill>
                            <a:schemeClr val="accent1"/>
                          </a:solidFill>
                          <a:latin typeface="Arial Black" panose="020B0A04020102020204" pitchFamily="34" charset="0"/>
                        </a:rPr>
                        <a:t>Home</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Food/Clothing</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r>
                        <a:rPr lang="en-US" sz="1100" dirty="0" smtClean="0">
                          <a:solidFill>
                            <a:schemeClr val="accent1"/>
                          </a:solidFill>
                          <a:latin typeface="Arial Black" panose="020B0A04020102020204" pitchFamily="34" charset="0"/>
                        </a:rPr>
                        <a:t>Car</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Transportation/Gas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r>
                        <a:rPr lang="en-US" sz="1100" dirty="0" smtClean="0">
                          <a:solidFill>
                            <a:schemeClr val="accent1"/>
                          </a:solidFill>
                          <a:latin typeface="Arial Black" panose="020B0A04020102020204" pitchFamily="34" charset="0"/>
                        </a:rPr>
                        <a:t>Jewelry/Artwork</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Utilities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r>
                        <a:rPr lang="en-US" sz="1100" dirty="0" smtClean="0">
                          <a:solidFill>
                            <a:schemeClr val="accent1"/>
                          </a:solidFill>
                          <a:latin typeface="Arial Black" panose="020B0A04020102020204" pitchFamily="34" charset="0"/>
                        </a:rPr>
                        <a:t>Loan</a:t>
                      </a:r>
                      <a:r>
                        <a:rPr lang="en-US" sz="1100" baseline="0" dirty="0" smtClean="0">
                          <a:solidFill>
                            <a:schemeClr val="accent1"/>
                          </a:solidFill>
                          <a:latin typeface="Arial Black" panose="020B0A04020102020204" pitchFamily="34" charset="0"/>
                        </a:rPr>
                        <a:t> Payments</a:t>
                      </a: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r h="407057">
                <a:tc>
                  <a:txBody>
                    <a:bodyPr/>
                    <a:lstStyle/>
                    <a:p>
                      <a:pPr marL="0" indent="0" algn="l">
                        <a:buFont typeface="Arial" panose="020B0604020202020204" pitchFamily="34" charset="0"/>
                        <a:buNone/>
                      </a:pP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algn="ctr"/>
                      <a:endParaRPr lang="en-US" sz="1100" b="1" dirty="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1"/>
                          </a:solidFill>
                          <a:latin typeface="Arial Black" panose="020B0A04020102020204" pitchFamily="34" charset="0"/>
                        </a:rPr>
                        <a:t>Entertainment/Hobbies</a:t>
                      </a:r>
                      <a:endParaRPr lang="en-US" sz="1100" b="1" dirty="0" smtClean="0">
                        <a:solidFill>
                          <a:schemeClr val="accent1"/>
                        </a:solidFill>
                        <a:latin typeface="Arial Black" panose="020B0A04020102020204" pitchFamily="34" charset="0"/>
                        <a:cs typeface="Arial" panose="020B0604020202020204" pitchFamily="34" charset="0"/>
                      </a:endParaRPr>
                    </a:p>
                  </a:txBody>
                  <a:tcPr marT="45718" marB="45718" anchor="ctr">
                    <a:gradFill flip="none" rotWithShape="1">
                      <a:gsLst>
                        <a:gs pos="0">
                          <a:srgbClr val="43CEFF">
                            <a:tint val="66000"/>
                            <a:satMod val="160000"/>
                          </a:srgbClr>
                        </a:gs>
                        <a:gs pos="50000">
                          <a:srgbClr val="43CEFF">
                            <a:tint val="44500"/>
                            <a:satMod val="160000"/>
                          </a:srgbClr>
                        </a:gs>
                        <a:gs pos="100000">
                          <a:srgbClr val="43CEFF">
                            <a:tint val="23500"/>
                            <a:satMod val="160000"/>
                          </a:srgbClr>
                        </a:gs>
                      </a:gsLst>
                      <a:lin ang="0" scaled="1"/>
                      <a:tileRect/>
                    </a:gradFill>
                  </a:tcPr>
                </a:tc>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667624" cy="1948854"/>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3"/>
          </p:nvPr>
        </p:nvSpPr>
        <p:spPr/>
        <p:txBody>
          <a:bodyPr/>
          <a:lstStyle/>
          <a:p>
            <a:endParaRPr lang="en-US"/>
          </a:p>
        </p:txBody>
      </p:sp>
      <p:sp>
        <p:nvSpPr>
          <p:cNvPr id="2" name="Slide Number Placeholder 1"/>
          <p:cNvSpPr>
            <a:spLocks noGrp="1"/>
          </p:cNvSpPr>
          <p:nvPr>
            <p:ph type="sldNum" sz="quarter" idx="4"/>
          </p:nvPr>
        </p:nvSpPr>
        <p:spPr/>
        <p:txBody>
          <a:bodyPr/>
          <a:lstStyle/>
          <a:p>
            <a:fld id="{B2E0E788-CED2-452F-B233-7DB69CD6EC2D}" type="slidenum">
              <a:rPr lang="en-US" smtClean="0"/>
              <a:pPr/>
              <a:t>13</a:t>
            </a:fld>
            <a:endParaRPr lang="en-US" dirty="0"/>
          </a:p>
        </p:txBody>
      </p:sp>
      <p:sp>
        <p:nvSpPr>
          <p:cNvPr id="4" name="Rounded Rectangle 3"/>
          <p:cNvSpPr/>
          <p:nvPr/>
        </p:nvSpPr>
        <p:spPr>
          <a:xfrm>
            <a:off x="1080853" y="2038027"/>
            <a:ext cx="2150799" cy="1796841"/>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What is your time horizon before retirement?</a:t>
            </a:r>
          </a:p>
        </p:txBody>
      </p:sp>
      <p:sp>
        <p:nvSpPr>
          <p:cNvPr id="8" name="Rounded Rectangle 7"/>
          <p:cNvSpPr/>
          <p:nvPr/>
        </p:nvSpPr>
        <p:spPr>
          <a:xfrm>
            <a:off x="3498849" y="2038027"/>
            <a:ext cx="2149477" cy="1796841"/>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Do you have expenses under control?</a:t>
            </a:r>
          </a:p>
        </p:txBody>
      </p:sp>
      <p:sp>
        <p:nvSpPr>
          <p:cNvPr id="9" name="Rounded Rectangle 8"/>
          <p:cNvSpPr/>
          <p:nvPr/>
        </p:nvSpPr>
        <p:spPr>
          <a:xfrm>
            <a:off x="5961818" y="2038027"/>
            <a:ext cx="2150799" cy="1796841"/>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What is your current circumstance?</a:t>
            </a:r>
          </a:p>
        </p:txBody>
      </p:sp>
      <p:sp>
        <p:nvSpPr>
          <p:cNvPr id="10" name="Rounded Rectangle 9"/>
          <p:cNvSpPr/>
          <p:nvPr/>
        </p:nvSpPr>
        <p:spPr>
          <a:xfrm>
            <a:off x="1080853" y="4220533"/>
            <a:ext cx="2150799" cy="1796840"/>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Are you confident in your instincts?</a:t>
            </a:r>
          </a:p>
        </p:txBody>
      </p:sp>
      <p:sp>
        <p:nvSpPr>
          <p:cNvPr id="11" name="Rounded Rectangle 10"/>
          <p:cNvSpPr/>
          <p:nvPr/>
        </p:nvSpPr>
        <p:spPr>
          <a:xfrm>
            <a:off x="3498849" y="4220533"/>
            <a:ext cx="2149477" cy="1796840"/>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How much money will you need to maintain your lifestyle?</a:t>
            </a:r>
          </a:p>
        </p:txBody>
      </p:sp>
      <p:sp>
        <p:nvSpPr>
          <p:cNvPr id="12" name="Rounded Rectangle 11"/>
          <p:cNvSpPr/>
          <p:nvPr/>
        </p:nvSpPr>
        <p:spPr>
          <a:xfrm>
            <a:off x="5961818" y="4220533"/>
            <a:ext cx="2150799" cy="1796840"/>
          </a:xfrm>
          <a:prstGeom prst="roundRect">
            <a:avLst/>
          </a:prstGeom>
          <a:gradFill flip="none" rotWithShape="1">
            <a:gsLst>
              <a:gs pos="0">
                <a:srgbClr val="CFDAB7">
                  <a:tint val="66000"/>
                  <a:satMod val="160000"/>
                </a:srgbClr>
              </a:gs>
              <a:gs pos="50000">
                <a:srgbClr val="CFDAB7">
                  <a:tint val="44500"/>
                  <a:satMod val="160000"/>
                </a:srgbClr>
              </a:gs>
              <a:gs pos="100000">
                <a:srgbClr val="CFDAB7">
                  <a:tint val="23500"/>
                  <a:satMod val="160000"/>
                </a:srgbClr>
              </a:gs>
            </a:gsLst>
            <a:lin ang="16200000" scaled="1"/>
            <a:tileRect/>
          </a:grad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chemeClr val="tx1"/>
                </a:solidFill>
                <a:latin typeface="Arial Black" panose="020B0A04020102020204" pitchFamily="34" charset="0"/>
              </a:rPr>
              <a:t>Can you maintain a positive outlook in market downturns?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667625" cy="1948854"/>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p:txBody>
          <a:bodyPr/>
          <a:lstStyle/>
          <a:p>
            <a:endParaRPr lang="en-US"/>
          </a:p>
        </p:txBody>
      </p:sp>
      <p:sp>
        <p:nvSpPr>
          <p:cNvPr id="7" name="Slide Number Placeholder 6"/>
          <p:cNvSpPr>
            <a:spLocks noGrp="1"/>
          </p:cNvSpPr>
          <p:nvPr>
            <p:ph type="sldNum" sz="quarter" idx="4"/>
          </p:nvPr>
        </p:nvSpPr>
        <p:spPr/>
        <p:txBody>
          <a:bodyPr/>
          <a:lstStyle/>
          <a:p>
            <a:fld id="{B2E0E788-CED2-452F-B233-7DB69CD6EC2D}" type="slidenum">
              <a:rPr lang="en-US" smtClean="0"/>
              <a:pPr/>
              <a:t>14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43879274"/>
              </p:ext>
            </p:extLst>
          </p:nvPr>
        </p:nvGraphicFramePr>
        <p:xfrm>
          <a:off x="689376" y="3022171"/>
          <a:ext cx="7601184" cy="2828440"/>
        </p:xfrm>
        <a:graphic>
          <a:graphicData uri="http://schemas.openxmlformats.org/drawingml/2006/table">
            <a:tbl>
              <a:tblPr firstRow="1" bandRow="1">
                <a:tableStyleId>{5C22544A-7EE6-4342-B048-85BDC9FD1C3A}</a:tableStyleId>
              </a:tblPr>
              <a:tblGrid>
                <a:gridCol w="1900296"/>
                <a:gridCol w="1900296"/>
                <a:gridCol w="1900296"/>
                <a:gridCol w="1900296"/>
              </a:tblGrid>
              <a:tr h="705173">
                <a:tc>
                  <a:txBody>
                    <a:bodyPr/>
                    <a:lstStyle/>
                    <a:p>
                      <a:pPr algn="ctr"/>
                      <a:r>
                        <a:rPr lang="en-US" sz="1100" dirty="0" smtClean="0">
                          <a:solidFill>
                            <a:schemeClr val="tx2"/>
                          </a:solidFill>
                          <a:latin typeface="Arial Black" panose="020B0A04020102020204" pitchFamily="34" charset="0"/>
                        </a:rPr>
                        <a:t>Low risk tolerance level</a:t>
                      </a: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lin ang="0" scaled="0"/>
                      <a:tileRect/>
                    </a:gradFill>
                  </a:tcPr>
                </a:tc>
                <a:tc>
                  <a:txBody>
                    <a:bodyPr/>
                    <a:lstStyle/>
                    <a:p>
                      <a:pPr algn="ct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lin ang="0" scaled="0"/>
                      <a:tileRect/>
                    </a:gradFill>
                  </a:tcPr>
                </a:tc>
                <a:tc>
                  <a:txBody>
                    <a:bodyPr/>
                    <a:lstStyle/>
                    <a:p>
                      <a:pPr algn="ctr"/>
                      <a:endParaRPr lang="en-US" sz="1100" b="1" i="1" dirty="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lin ang="0" scaled="0"/>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2"/>
                          </a:solidFill>
                          <a:latin typeface="Arial Black" panose="020B0A04020102020204" pitchFamily="34" charset="0"/>
                        </a:rPr>
                        <a:t>High risk</a:t>
                      </a:r>
                      <a:r>
                        <a:rPr lang="en-US" sz="1100" baseline="0" dirty="0" smtClean="0">
                          <a:solidFill>
                            <a:schemeClr val="tx2"/>
                          </a:solidFill>
                          <a:latin typeface="Arial Black" panose="020B0A04020102020204" pitchFamily="34" charset="0"/>
                        </a:rPr>
                        <a:t> </a:t>
                      </a:r>
                      <a:r>
                        <a:rPr lang="en-US" sz="1100" dirty="0" smtClean="0">
                          <a:solidFill>
                            <a:schemeClr val="tx2"/>
                          </a:solidFill>
                          <a:latin typeface="Arial Black" panose="020B0A04020102020204" pitchFamily="34" charset="0"/>
                        </a:rPr>
                        <a:t>tolerance level</a:t>
                      </a:r>
                      <a:endParaRPr lang="en-US" sz="1100" b="1" i="1" dirty="0" smtClean="0">
                        <a:solidFill>
                          <a:schemeClr val="tx2"/>
                        </a:solidFill>
                        <a:latin typeface="Arial Black" panose="020B0A04020102020204" pitchFamily="34" charset="0"/>
                        <a:cs typeface="Arial" panose="020B0604020202020204" pitchFamily="34" charset="0"/>
                      </a:endParaRPr>
                    </a:p>
                  </a:txBody>
                  <a:tcPr marT="45718" marB="45718" anchor="ctr">
                    <a:gradFill flip="none" rotWithShape="1">
                      <a:gsLst>
                        <a:gs pos="0">
                          <a:srgbClr val="03D4A8"/>
                        </a:gs>
                        <a:gs pos="25000">
                          <a:srgbClr val="21D6E0"/>
                        </a:gs>
                        <a:gs pos="75000">
                          <a:srgbClr val="0087E6"/>
                        </a:gs>
                        <a:gs pos="100000">
                          <a:srgbClr val="005CBF"/>
                        </a:gs>
                      </a:gsLst>
                      <a:lin ang="0" scaled="0"/>
                      <a:tileRect/>
                    </a:gradFill>
                  </a:tcPr>
                </a:tc>
              </a:tr>
              <a:tr h="2123267">
                <a:tc>
                  <a:txBody>
                    <a:bodyPr/>
                    <a:lstStyle/>
                    <a:p>
                      <a:pPr algn="l"/>
                      <a:r>
                        <a:rPr lang="en-US" sz="900" b="0" dirty="0" smtClean="0">
                          <a:solidFill>
                            <a:srgbClr val="002F62"/>
                          </a:solidFill>
                          <a:latin typeface="Arial Black" panose="020B0A04020102020204" pitchFamily="34" charset="0"/>
                        </a:rPr>
                        <a:t>I’m </a:t>
                      </a:r>
                      <a:r>
                        <a:rPr lang="en-US" sz="900" b="0" baseline="0" dirty="0" smtClean="0">
                          <a:solidFill>
                            <a:srgbClr val="002F62"/>
                          </a:solidFill>
                          <a:latin typeface="Arial Black" panose="020B0A04020102020204" pitchFamily="34" charset="0"/>
                        </a:rPr>
                        <a:t>all over it. I check the prices of my investments at least several times a month so I can sell quickly if they begin to decline in value. </a:t>
                      </a:r>
                      <a:endParaRPr lang="en-US" sz="900" b="0" dirty="0">
                        <a:solidFill>
                          <a:srgbClr val="002F62"/>
                        </a:solidFill>
                        <a:latin typeface="Arial Black" panose="020B0A04020102020204" pitchFamily="34" charset="0"/>
                      </a:endParaRPr>
                    </a:p>
                  </a:txBody>
                  <a:tcPr marT="182880">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tcPr>
                </a:tc>
                <a:tc>
                  <a:txBody>
                    <a:bodyPr/>
                    <a:lstStyle/>
                    <a:p>
                      <a:pPr algn="l"/>
                      <a:r>
                        <a:rPr lang="en-US" sz="900" b="0" dirty="0" smtClean="0">
                          <a:solidFill>
                            <a:srgbClr val="002F62"/>
                          </a:solidFill>
                          <a:latin typeface="Arial Black" panose="020B0A04020102020204" pitchFamily="34" charset="0"/>
                        </a:rPr>
                        <a:t>Although daily declines</a:t>
                      </a:r>
                      <a:r>
                        <a:rPr lang="en-US" sz="900" b="0" baseline="0" dirty="0" smtClean="0">
                          <a:solidFill>
                            <a:srgbClr val="002F62"/>
                          </a:solidFill>
                          <a:latin typeface="Arial Black" panose="020B0A04020102020204" pitchFamily="34" charset="0"/>
                        </a:rPr>
                        <a:t> in the value of my investments make me uncomfortable, I won’t immediately sell. But, if my investments suffer a substantial decline over a full quarter, I’m likely to make a change.</a:t>
                      </a:r>
                      <a:endParaRPr lang="en-US" sz="900" b="0" dirty="0">
                        <a:solidFill>
                          <a:srgbClr val="002F62"/>
                        </a:solidFill>
                        <a:latin typeface="Arial Black" panose="020B0A04020102020204" pitchFamily="34" charset="0"/>
                      </a:endParaRPr>
                    </a:p>
                  </a:txBody>
                  <a:tcPr marT="182880">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002F62"/>
                          </a:solidFill>
                          <a:latin typeface="Arial Black" panose="020B0A04020102020204" pitchFamily="34" charset="0"/>
                        </a:rPr>
                        <a:t>I realize there may be significant day-to-day changes in the value of my investments. That’s okay. I focus on quarterly performance</a:t>
                      </a:r>
                      <a:r>
                        <a:rPr lang="en-US" sz="900" b="0" baseline="0" dirty="0" smtClean="0">
                          <a:solidFill>
                            <a:srgbClr val="002F62"/>
                          </a:solidFill>
                          <a:latin typeface="Arial Black" panose="020B0A04020102020204" pitchFamily="34" charset="0"/>
                        </a:rPr>
                        <a:t> trends, but I usually wait a year before making any change.</a:t>
                      </a:r>
                      <a:endParaRPr lang="en-US" sz="900" b="0" dirty="0" smtClean="0">
                        <a:solidFill>
                          <a:srgbClr val="002F62"/>
                        </a:solidFill>
                        <a:latin typeface="Arial Black" panose="020B0A04020102020204" pitchFamily="34" charset="0"/>
                      </a:endParaRPr>
                    </a:p>
                    <a:p>
                      <a:pPr algn="l"/>
                      <a:endParaRPr lang="en-US" sz="900" b="0" dirty="0">
                        <a:solidFill>
                          <a:srgbClr val="002F62"/>
                        </a:solidFill>
                        <a:latin typeface="Arial Black" panose="020B0A04020102020204" pitchFamily="34" charset="0"/>
                      </a:endParaRPr>
                    </a:p>
                  </a:txBody>
                  <a:tcPr marT="182880">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002F62"/>
                          </a:solidFill>
                          <a:latin typeface="Arial Black" panose="020B0A04020102020204" pitchFamily="34" charset="0"/>
                        </a:rPr>
                        <a:t>Even if my investment suffered significant declines over a given year (in a down market), I’d</a:t>
                      </a:r>
                      <a:r>
                        <a:rPr lang="en-US" sz="900" b="0" baseline="0" dirty="0" smtClean="0">
                          <a:solidFill>
                            <a:srgbClr val="002F62"/>
                          </a:solidFill>
                          <a:latin typeface="Arial Black" panose="020B0A04020102020204" pitchFamily="34" charset="0"/>
                        </a:rPr>
                        <a:t> continue to follow a consistent, long-term investment strategy and hold on to it.</a:t>
                      </a:r>
                      <a:endParaRPr lang="en-US" sz="900" b="0" dirty="0" smtClean="0">
                        <a:solidFill>
                          <a:srgbClr val="002F62"/>
                        </a:solidFill>
                        <a:latin typeface="Arial Black" panose="020B0A04020102020204" pitchFamily="34" charset="0"/>
                      </a:endParaRPr>
                    </a:p>
                    <a:p>
                      <a:pPr algn="l"/>
                      <a:endParaRPr lang="en-US" sz="900" b="0" dirty="0">
                        <a:solidFill>
                          <a:srgbClr val="002F62"/>
                        </a:solidFill>
                        <a:latin typeface="Arial Black" panose="020B0A04020102020204" pitchFamily="34" charset="0"/>
                      </a:endParaRPr>
                    </a:p>
                  </a:txBody>
                  <a:tcPr marT="182880">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tcPr>
                </a:tc>
              </a:tr>
            </a:tbl>
          </a:graphicData>
        </a:graphic>
      </p:graphicFrame>
      <p:cxnSp>
        <p:nvCxnSpPr>
          <p:cNvPr id="8" name="Straight Arrow Connector 7"/>
          <p:cNvCxnSpPr/>
          <p:nvPr/>
        </p:nvCxnSpPr>
        <p:spPr>
          <a:xfrm>
            <a:off x="614458" y="3709683"/>
            <a:ext cx="7784382" cy="0"/>
          </a:xfrm>
          <a:prstGeom prst="straightConnector1">
            <a:avLst/>
          </a:prstGeom>
          <a:ln w="28575">
            <a:solidFill>
              <a:schemeClr val="tx2"/>
            </a:solidFill>
            <a:headEnd type="triangle" w="lg" len="lg"/>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9088" y="2379933"/>
            <a:ext cx="8540750" cy="584775"/>
          </a:xfrm>
          <a:prstGeom prst="rect">
            <a:avLst/>
          </a:prstGeom>
          <a:noFill/>
        </p:spPr>
        <p:txBody>
          <a:bodyPr wrap="square" rtlCol="0">
            <a:spAutoFit/>
          </a:bodyPr>
          <a:lstStyle/>
          <a:p>
            <a:pPr algn="ctr"/>
            <a:r>
              <a:rPr lang="en-US" sz="1600" dirty="0" smtClean="0">
                <a:solidFill>
                  <a:srgbClr val="5482AB"/>
                </a:solidFill>
                <a:latin typeface="Arial Black" panose="020B0A04020102020204" pitchFamily="34" charset="0"/>
              </a:rPr>
              <a:t>Knowing your risk tolerance can help identify </a:t>
            </a:r>
            <a:br>
              <a:rPr lang="en-US" sz="1600" dirty="0" smtClean="0">
                <a:solidFill>
                  <a:srgbClr val="5482AB"/>
                </a:solidFill>
                <a:latin typeface="Arial Black" panose="020B0A04020102020204" pitchFamily="34" charset="0"/>
              </a:rPr>
            </a:br>
            <a:r>
              <a:rPr lang="en-US" sz="1600" dirty="0" smtClean="0">
                <a:solidFill>
                  <a:srgbClr val="5482AB"/>
                </a:solidFill>
                <a:latin typeface="Arial Black" panose="020B0A04020102020204" pitchFamily="34" charset="0"/>
              </a:rPr>
              <a:t>the type of investments suited for you.</a:t>
            </a:r>
          </a:p>
        </p:txBody>
      </p:sp>
      <p:sp>
        <p:nvSpPr>
          <p:cNvPr id="3" name="Rectangle 2"/>
          <p:cNvSpPr/>
          <p:nvPr/>
        </p:nvSpPr>
        <p:spPr>
          <a:xfrm>
            <a:off x="3108635" y="5931852"/>
            <a:ext cx="2929905" cy="307777"/>
          </a:xfrm>
          <a:prstGeom prst="rect">
            <a:avLst/>
          </a:prstGeom>
        </p:spPr>
        <p:txBody>
          <a:bodyPr wrap="none">
            <a:spAutoFit/>
          </a:bodyPr>
          <a:lstStyle/>
          <a:p>
            <a:pPr algn="ctr"/>
            <a:r>
              <a:rPr lang="en-US" sz="1400" dirty="0">
                <a:solidFill>
                  <a:srgbClr val="CFDAB7"/>
                </a:solidFill>
                <a:latin typeface="Arial Black" panose="020B0A04020102020204" pitchFamily="34" charset="0"/>
              </a:rPr>
              <a:t>Spectrum of Risk Tolerance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95"/>
            <a:ext cx="7667625" cy="1948854"/>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2" t="-273" r="-312" b="4835"/>
          <a:stretch/>
        </p:blipFill>
        <p:spPr>
          <a:xfrm>
            <a:off x="298450" y="228600"/>
            <a:ext cx="8547100" cy="61087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593" y="1578862"/>
            <a:ext cx="5851677" cy="148730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3" y="2481164"/>
            <a:ext cx="5851677" cy="148730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87" y="2987190"/>
            <a:ext cx="5851677" cy="148730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1365" y="2011795"/>
            <a:ext cx="5851677" cy="1487301"/>
          </a:xfrm>
          <a:prstGeom prst="rect">
            <a:avLst/>
          </a:prstGeom>
        </p:spPr>
      </p:pic>
      <p:sp>
        <p:nvSpPr>
          <p:cNvPr id="2" name="Slide Number Placeholder 1"/>
          <p:cNvSpPr>
            <a:spLocks noGrp="1"/>
          </p:cNvSpPr>
          <p:nvPr>
            <p:ph type="sldNum" sz="quarter" idx="4"/>
          </p:nvPr>
        </p:nvSpPr>
        <p:spPr/>
        <p:txBody>
          <a:bodyPr/>
          <a:lstStyle/>
          <a:p>
            <a:pPr>
              <a:defRPr/>
            </a:pPr>
            <a:fld id="{EA89AC39-8759-43A9-A3CC-C3842D5CFC56}" type="slidenum">
              <a:rPr lang="en-US" smtClean="0"/>
              <a:pPr>
                <a:defRPr/>
              </a:pPr>
              <a:t>15</a:t>
            </a:fld>
            <a:endParaRPr lang="en-US" dirty="0"/>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78231" y="230188"/>
            <a:ext cx="8681607" cy="857250"/>
          </a:xfrm>
          <a:prstGeom prst="rect">
            <a:avLst/>
          </a:prstGeom>
        </p:spPr>
      </p:pic>
    </p:spTree>
    <p:extLst>
      <p:ext uri="{BB962C8B-B14F-4D97-AF65-F5344CB8AC3E}">
        <p14:creationId xmlns:p14="http://schemas.microsoft.com/office/powerpoint/2010/main" val="39983774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Chart 1"/>
          <p:cNvGraphicFramePr>
            <a:graphicFrameLocks/>
          </p:cNvGraphicFramePr>
          <p:nvPr>
            <p:extLst>
              <p:ext uri="{D42A27DB-BD31-4B8C-83A1-F6EECF244321}">
                <p14:modId xmlns:p14="http://schemas.microsoft.com/office/powerpoint/2010/main" val="1016327416"/>
              </p:ext>
            </p:extLst>
          </p:nvPr>
        </p:nvGraphicFramePr>
        <p:xfrm>
          <a:off x="2008289" y="1712562"/>
          <a:ext cx="5130597" cy="3862441"/>
        </p:xfrm>
        <a:graphic>
          <a:graphicData uri="http://schemas.openxmlformats.org/presentationml/2006/ole">
            <mc:AlternateContent xmlns:mc="http://schemas.openxmlformats.org/markup-compatibility/2006">
              <mc:Choice xmlns:v="urn:schemas-microsoft-com:vml" Requires="v">
                <p:oleObj spid="_x0000_s21866" r:id="rId5" imgW="4499238" imgH="3389670" progId="Excel.Chart.8">
                  <p:embed/>
                </p:oleObj>
              </mc:Choice>
              <mc:Fallback>
                <p:oleObj r:id="rId5" imgW="4499238" imgH="3389670" progId="Excel.Chart.8">
                  <p:embed/>
                  <p:pic>
                    <p:nvPicPr>
                      <p:cNvPr id="0" name="Char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289" y="1712562"/>
                        <a:ext cx="5130597" cy="3862441"/>
                      </a:xfrm>
                      <a:prstGeom prst="rect">
                        <a:avLst/>
                      </a:prstGeom>
                      <a:noFill/>
                      <a:ln>
                        <a:noFill/>
                      </a:ln>
                      <a:extLst/>
                    </p:spPr>
                  </p:pic>
                </p:oleObj>
              </mc:Fallback>
            </mc:AlternateContent>
          </a:graphicData>
        </a:graphic>
      </p:graphicFrame>
      <p:sp>
        <p:nvSpPr>
          <p:cNvPr id="2" name="Slide Number Placeholder 1"/>
          <p:cNvSpPr>
            <a:spLocks noGrp="1"/>
          </p:cNvSpPr>
          <p:nvPr>
            <p:ph type="sldNum" sz="quarter" idx="4"/>
          </p:nvPr>
        </p:nvSpPr>
        <p:spPr/>
        <p:txBody>
          <a:bodyPr/>
          <a:lstStyle/>
          <a:p>
            <a:fld id="{B2E0E788-CED2-452F-B233-7DB69CD6EC2D}" type="slidenum">
              <a:rPr lang="en-US" smtClean="0"/>
              <a:pPr/>
              <a:t>16</a:t>
            </a:fld>
            <a:endParaRPr lang="en-US" dirty="0"/>
          </a:p>
        </p:txBody>
      </p:sp>
      <p:sp>
        <p:nvSpPr>
          <p:cNvPr id="21508" name="TextBox 13"/>
          <p:cNvSpPr txBox="1">
            <a:spLocks noChangeArrowheads="1"/>
          </p:cNvSpPr>
          <p:nvPr/>
        </p:nvSpPr>
        <p:spPr bwMode="auto">
          <a:xfrm>
            <a:off x="5906443" y="2470757"/>
            <a:ext cx="2498725"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rPr>
              <a:t>STOCKS</a:t>
            </a:r>
            <a:r>
              <a:rPr lang="en-US" sz="1050" b="1" dirty="0">
                <a:solidFill>
                  <a:schemeClr val="accent1"/>
                </a:solidFill>
                <a:latin typeface="Tahoma" panose="020B0604030504040204" pitchFamily="34" charset="0"/>
                <a:ea typeface="Tahoma" panose="020B0604030504040204" pitchFamily="34" charset="0"/>
                <a:cs typeface="Tahoma" panose="020B0604030504040204" pitchFamily="34" charset="0"/>
              </a:rPr>
              <a:t/>
            </a:r>
            <a:br>
              <a:rPr lang="en-US" sz="1050" b="1" dirty="0">
                <a:solidFill>
                  <a:schemeClr val="accent1"/>
                </a:solidFill>
                <a:latin typeface="Tahoma" panose="020B0604030504040204" pitchFamily="34" charset="0"/>
                <a:ea typeface="Tahoma" panose="020B0604030504040204" pitchFamily="34" charset="0"/>
                <a:cs typeface="Tahoma" panose="020B0604030504040204" pitchFamily="34" charset="0"/>
              </a:rPr>
            </a:b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Tend to provide </a:t>
            </a:r>
            <a: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a:r>
            <a:b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reward potential</a:t>
            </a:r>
            <a:b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Risk of loss can be great)</a:t>
            </a:r>
            <a:endParaRPr lang="en-US" sz="105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1509" name="TextBox 14"/>
          <p:cNvSpPr txBox="1">
            <a:spLocks noChangeArrowheads="1"/>
          </p:cNvSpPr>
          <p:nvPr/>
        </p:nvSpPr>
        <p:spPr bwMode="auto">
          <a:xfrm>
            <a:off x="2958307" y="5146111"/>
            <a:ext cx="3230562"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rPr>
              <a:t>BONDS</a:t>
            </a:r>
            <a:br>
              <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rPr>
            </a:b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Tend to provide conservative growth through income and some price gain </a:t>
            </a:r>
            <a:endPar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US" sz="11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Can lose money)</a:t>
            </a:r>
            <a:endParaRPr lang="en-US" sz="105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1510" name="TextBox 15"/>
          <p:cNvSpPr txBox="1">
            <a:spLocks noChangeArrowheads="1"/>
          </p:cNvSpPr>
          <p:nvPr/>
        </p:nvSpPr>
        <p:spPr bwMode="auto">
          <a:xfrm>
            <a:off x="1103313" y="2501754"/>
            <a:ext cx="198913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rPr>
              <a:t>CASH</a:t>
            </a:r>
            <a:br>
              <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rPr>
            </a:br>
            <a:r>
              <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rPr>
              <a:t>Provide income with liquidity (Potential inflationary risk)</a:t>
            </a:r>
            <a:endParaRPr lang="en-US" sz="14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1511" name="TextBox 10"/>
          <p:cNvSpPr txBox="1">
            <a:spLocks noChangeArrowheads="1"/>
          </p:cNvSpPr>
          <p:nvPr/>
        </p:nvSpPr>
        <p:spPr bwMode="auto">
          <a:xfrm>
            <a:off x="319088" y="5995189"/>
            <a:ext cx="85058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marL="0" lvl="1" eaLnBrk="1" hangingPunct="1"/>
            <a:r>
              <a:rPr lang="en-US" sz="1100" i="1" dirty="0">
                <a:solidFill>
                  <a:schemeClr val="tx2">
                    <a:lumMod val="50000"/>
                  </a:schemeClr>
                </a:solidFill>
                <a:latin typeface="Times" pitchFamily="18" charset="0"/>
                <a:cs typeface="Arial" pitchFamily="34" charset="0"/>
              </a:rPr>
              <a:t>In return for their higher growth potential, stock prices are more volatile than those of bonds. Bond prices are sensitive to changes in interest rates and a rise in interest rates can cause a decline in their prices.</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7667625" cy="1948854"/>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2E0E788-CED2-452F-B233-7DB69CD6EC2D}" type="slidenum">
              <a:rPr lang="en-US" smtClean="0"/>
              <a:pPr/>
              <a:t>17</a:t>
            </a:fld>
            <a:endParaRPr lang="en-US" dirty="0"/>
          </a:p>
        </p:txBody>
      </p:sp>
      <p:sp>
        <p:nvSpPr>
          <p:cNvPr id="14" name="Rectangle 13"/>
          <p:cNvSpPr/>
          <p:nvPr/>
        </p:nvSpPr>
        <p:spPr>
          <a:xfrm>
            <a:off x="1547446" y="1059029"/>
            <a:ext cx="6703542" cy="919550"/>
          </a:xfrm>
          <a:prstGeom prst="rect">
            <a:avLst/>
          </a:prstGeom>
          <a:solidFill>
            <a:srgbClr val="EEA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
        <p:nvSpPr>
          <p:cNvPr id="16" name="TextBox 15"/>
          <p:cNvSpPr txBox="1"/>
          <p:nvPr/>
        </p:nvSpPr>
        <p:spPr>
          <a:xfrm>
            <a:off x="1696915" y="1120575"/>
            <a:ext cx="3200400" cy="400110"/>
          </a:xfrm>
          <a:prstGeom prst="rect">
            <a:avLst/>
          </a:prstGeom>
          <a:noFill/>
        </p:spPr>
        <p:txBody>
          <a:bodyPr wrap="square" rtlCol="0">
            <a:spAutoFit/>
          </a:bodyPr>
          <a:lstStyle/>
          <a:p>
            <a:r>
              <a:rPr lang="en-US" sz="2000" dirty="0" smtClean="0">
                <a:solidFill>
                  <a:schemeClr val="bg1"/>
                </a:solidFill>
                <a:latin typeface="Arial Black" panose="020B0A04020102020204" pitchFamily="34" charset="0"/>
              </a:rPr>
              <a:t>INVEST REGULARLY</a:t>
            </a:r>
          </a:p>
        </p:txBody>
      </p:sp>
      <p:sp>
        <p:nvSpPr>
          <p:cNvPr id="17" name="TextBox 16"/>
          <p:cNvSpPr txBox="1"/>
          <p:nvPr/>
        </p:nvSpPr>
        <p:spPr>
          <a:xfrm>
            <a:off x="1028336" y="1503410"/>
            <a:ext cx="7887064" cy="246221"/>
          </a:xfrm>
          <a:prstGeom prst="rect">
            <a:avLst/>
          </a:prstGeom>
          <a:noFill/>
        </p:spPr>
        <p:txBody>
          <a:bodyPr wrap="square" rtlCol="0">
            <a:spAutoFit/>
          </a:bodyPr>
          <a:lstStyle/>
          <a:p>
            <a:pPr algn="ctr"/>
            <a:r>
              <a:rPr lang="en-US" sz="1000" b="1" dirty="0" smtClean="0">
                <a:solidFill>
                  <a:schemeClr val="bg1"/>
                </a:solidFill>
                <a:latin typeface="Arial Black" panose="020B0A04020102020204" pitchFamily="34" charset="0"/>
                <a:ea typeface="Tahoma" panose="020B0604030504040204" pitchFamily="34" charset="0"/>
                <a:cs typeface="Arial" panose="020B0604020202020204" pitchFamily="34" charset="0"/>
              </a:rPr>
              <a:t>Growth of a Hypothetical $200 Monthly Investment in the S&amp;P 500 Index, 12/31/86-12/31/17.</a:t>
            </a:r>
            <a:endParaRPr lang="en-US" sz="1000" b="1" dirty="0">
              <a:solidFill>
                <a:schemeClr val="bg1"/>
              </a:solidFill>
              <a:latin typeface="Arial Black" panose="020B0A04020102020204" pitchFamily="34" charset="0"/>
              <a:ea typeface="Tahoma" panose="020B0604030504040204" pitchFamily="34" charset="0"/>
              <a:cs typeface="Arial" panose="020B0604020202020204" pitchFamily="34" charset="0"/>
            </a:endParaRPr>
          </a:p>
        </p:txBody>
      </p:sp>
      <p:sp>
        <p:nvSpPr>
          <p:cNvPr id="5" name="TextBox 4"/>
          <p:cNvSpPr txBox="1"/>
          <p:nvPr/>
        </p:nvSpPr>
        <p:spPr>
          <a:xfrm>
            <a:off x="0" y="5898763"/>
            <a:ext cx="7570382" cy="959237"/>
          </a:xfrm>
          <a:prstGeom prst="rect">
            <a:avLst/>
          </a:prstGeom>
          <a:solidFill>
            <a:schemeClr val="bg1"/>
          </a:solidFill>
        </p:spPr>
        <p:txBody>
          <a:bodyPr wrap="square" rtlCol="0">
            <a:spAutoFit/>
          </a:bodyPr>
          <a:lstStyle/>
          <a:p>
            <a:pPr>
              <a:spcAft>
                <a:spcPts val="200"/>
              </a:spcAft>
            </a:pPr>
            <a:r>
              <a:rPr lang="en-US" sz="800" i="1" dirty="0">
                <a:solidFill>
                  <a:schemeClr val="bg1">
                    <a:lumMod val="50000"/>
                  </a:schemeClr>
                </a:solidFill>
                <a:latin typeface="+mn-lt"/>
              </a:rPr>
              <a:t>Growth of hypothetical $200 monthly investment in the S&amp;P 500 Index from </a:t>
            </a:r>
            <a:r>
              <a:rPr lang="en-US" sz="800" i="1" dirty="0" smtClean="0">
                <a:solidFill>
                  <a:schemeClr val="bg1">
                    <a:lumMod val="50000"/>
                  </a:schemeClr>
                </a:solidFill>
                <a:latin typeface="+mn-lt"/>
              </a:rPr>
              <a:t>12/31/86-12/31/17.</a:t>
            </a:r>
          </a:p>
          <a:p>
            <a:pPr>
              <a:spcAft>
                <a:spcPts val="200"/>
              </a:spcAft>
            </a:pPr>
            <a:r>
              <a:rPr lang="en-US" sz="800" i="1" dirty="0" smtClean="0">
                <a:solidFill>
                  <a:schemeClr val="bg1">
                    <a:lumMod val="50000"/>
                  </a:schemeClr>
                </a:solidFill>
                <a:latin typeface="+mn-lt"/>
              </a:rPr>
              <a:t>Source</a:t>
            </a:r>
            <a:r>
              <a:rPr lang="en-US" sz="800" i="1" dirty="0">
                <a:solidFill>
                  <a:schemeClr val="bg1">
                    <a:lumMod val="50000"/>
                  </a:schemeClr>
                </a:solidFill>
                <a:latin typeface="+mn-lt"/>
              </a:rPr>
              <a:t>: Morningstar, Inc</a:t>
            </a:r>
            <a:r>
              <a:rPr lang="en-US" sz="800" i="1" dirty="0" smtClean="0">
                <a:solidFill>
                  <a:schemeClr val="bg1">
                    <a:lumMod val="50000"/>
                  </a:schemeClr>
                </a:solidFill>
                <a:latin typeface="+mn-lt"/>
              </a:rPr>
              <a:t>.</a:t>
            </a:r>
          </a:p>
          <a:p>
            <a:pPr>
              <a:spcAft>
                <a:spcPts val="200"/>
              </a:spcAft>
            </a:pPr>
            <a:r>
              <a:rPr lang="en-US" sz="800" i="1" dirty="0" smtClean="0">
                <a:solidFill>
                  <a:schemeClr val="bg1">
                    <a:lumMod val="50000"/>
                  </a:schemeClr>
                </a:solidFill>
                <a:latin typeface="+mn-lt"/>
              </a:rPr>
              <a:t>Systematic </a:t>
            </a:r>
            <a:r>
              <a:rPr lang="en-US" sz="800" i="1" dirty="0">
                <a:solidFill>
                  <a:schemeClr val="bg1">
                    <a:lumMod val="50000"/>
                  </a:schemeClr>
                </a:solidFill>
                <a:latin typeface="+mn-lt"/>
              </a:rPr>
              <a:t>investing does not assure a proﬁt or protect against loss in declining markets</a:t>
            </a:r>
            <a:r>
              <a:rPr lang="en-US" sz="800" i="1" dirty="0" smtClean="0">
                <a:solidFill>
                  <a:schemeClr val="bg1">
                    <a:lumMod val="50000"/>
                  </a:schemeClr>
                </a:solidFill>
                <a:latin typeface="+mn-lt"/>
              </a:rPr>
              <a:t>.</a:t>
            </a:r>
          </a:p>
          <a:p>
            <a:pPr>
              <a:spcAft>
                <a:spcPts val="200"/>
              </a:spcAft>
            </a:pPr>
            <a:r>
              <a:rPr lang="en-US" sz="800" i="1" dirty="0" smtClean="0">
                <a:solidFill>
                  <a:schemeClr val="bg1">
                    <a:lumMod val="50000"/>
                  </a:schemeClr>
                </a:solidFill>
                <a:latin typeface="+mn-lt"/>
              </a:rPr>
              <a:t>Investors </a:t>
            </a:r>
            <a:r>
              <a:rPr lang="en-US" sz="800" i="1" dirty="0">
                <a:solidFill>
                  <a:schemeClr val="bg1">
                    <a:lumMod val="50000"/>
                  </a:schemeClr>
                </a:solidFill>
                <a:latin typeface="+mn-lt"/>
              </a:rPr>
              <a:t>should consider their ﬁnancial ability to continue purchasing during periods of low price levels</a:t>
            </a:r>
            <a:r>
              <a:rPr lang="en-US" sz="800" i="1" dirty="0" smtClean="0">
                <a:solidFill>
                  <a:schemeClr val="bg1">
                    <a:lumMod val="50000"/>
                  </a:schemeClr>
                </a:solidFill>
                <a:latin typeface="+mn-lt"/>
              </a:rPr>
              <a:t>.</a:t>
            </a:r>
          </a:p>
          <a:p>
            <a:pPr>
              <a:spcAft>
                <a:spcPts val="200"/>
              </a:spcAft>
            </a:pPr>
            <a:r>
              <a:rPr lang="en-US" sz="800" i="1" dirty="0" smtClean="0">
                <a:solidFill>
                  <a:schemeClr val="bg1">
                    <a:lumMod val="50000"/>
                  </a:schemeClr>
                </a:solidFill>
                <a:latin typeface="+mn-lt"/>
              </a:rPr>
              <a:t>Past </a:t>
            </a:r>
            <a:r>
              <a:rPr lang="en-US" sz="800" i="1" dirty="0">
                <a:solidFill>
                  <a:schemeClr val="bg1">
                    <a:lumMod val="50000"/>
                  </a:schemeClr>
                </a:solidFill>
                <a:latin typeface="+mn-lt"/>
              </a:rPr>
              <a:t>performance is no guarantee of future results. This chart is for illustrative purposes only and is not representative of performance for any speciﬁc </a:t>
            </a:r>
            <a:endParaRPr lang="en-US" sz="800" i="1" dirty="0" smtClean="0">
              <a:solidFill>
                <a:schemeClr val="bg1">
                  <a:lumMod val="50000"/>
                </a:schemeClr>
              </a:solidFill>
              <a:latin typeface="+mn-lt"/>
            </a:endParaRPr>
          </a:p>
          <a:p>
            <a:pPr>
              <a:spcAft>
                <a:spcPts val="200"/>
              </a:spcAft>
            </a:pPr>
            <a:r>
              <a:rPr lang="en-US" sz="800" i="1" dirty="0" smtClean="0">
                <a:solidFill>
                  <a:schemeClr val="bg1">
                    <a:lumMod val="50000"/>
                  </a:schemeClr>
                </a:solidFill>
                <a:latin typeface="+mn-lt"/>
              </a:rPr>
              <a:t>investment</a:t>
            </a:r>
            <a:r>
              <a:rPr lang="en-US" sz="800" i="1" dirty="0">
                <a:solidFill>
                  <a:schemeClr val="bg1">
                    <a:lumMod val="50000"/>
                  </a:schemeClr>
                </a:solidFill>
                <a:latin typeface="+mn-lt"/>
              </a:rPr>
              <a:t>. Investments cannot be made in an index. See last page for index deﬁnitions.</a:t>
            </a:r>
            <a:endParaRPr lang="en-US" sz="800" i="1" dirty="0" smtClean="0">
              <a:solidFill>
                <a:schemeClr val="bg1">
                  <a:lumMod val="50000"/>
                </a:schemeClr>
              </a:solidFill>
              <a:latin typeface="+mn-lt"/>
            </a:endParaRPr>
          </a:p>
        </p:txBody>
      </p:sp>
      <p:grpSp>
        <p:nvGrpSpPr>
          <p:cNvPr id="18" name="Group 17"/>
          <p:cNvGrpSpPr/>
          <p:nvPr/>
        </p:nvGrpSpPr>
        <p:grpSpPr>
          <a:xfrm>
            <a:off x="828599" y="2132467"/>
            <a:ext cx="7317288" cy="3366652"/>
            <a:chOff x="1745192" y="1196231"/>
            <a:chExt cx="5671965" cy="4083572"/>
          </a:xfrm>
        </p:grpSpPr>
        <p:sp>
          <p:nvSpPr>
            <p:cNvPr id="20" name="Rectangle 19"/>
            <p:cNvSpPr/>
            <p:nvPr/>
          </p:nvSpPr>
          <p:spPr>
            <a:xfrm>
              <a:off x="2407677" y="4770105"/>
              <a:ext cx="5009480" cy="50699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
          <p:nvSpPr>
            <p:cNvPr id="21" name="Rectangle 20"/>
            <p:cNvSpPr/>
            <p:nvPr/>
          </p:nvSpPr>
          <p:spPr>
            <a:xfrm>
              <a:off x="1745192" y="1196231"/>
              <a:ext cx="670631" cy="408357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grpSp>
      <p:graphicFrame>
        <p:nvGraphicFramePr>
          <p:cNvPr id="22" name="Chart 21"/>
          <p:cNvGraphicFramePr>
            <a:graphicFrameLocks/>
          </p:cNvGraphicFramePr>
          <p:nvPr>
            <p:extLst>
              <p:ext uri="{D42A27DB-BD31-4B8C-83A1-F6EECF244321}">
                <p14:modId xmlns:p14="http://schemas.microsoft.com/office/powerpoint/2010/main" val="2038533113"/>
              </p:ext>
            </p:extLst>
          </p:nvPr>
        </p:nvGraphicFramePr>
        <p:xfrm>
          <a:off x="828599" y="1965066"/>
          <a:ext cx="7596554" cy="351884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878"/>
            <a:ext cx="7369921" cy="1873188"/>
          </a:xfrm>
          <a:prstGeom prst="rect">
            <a:avLst/>
          </a:prstGeom>
        </p:spPr>
      </p:pic>
      <p:sp>
        <p:nvSpPr>
          <p:cNvPr id="11" name="Text Placeholder 10"/>
          <p:cNvSpPr>
            <a:spLocks noGrp="1"/>
          </p:cNvSpPr>
          <p:nvPr>
            <p:ph type="body" sz="quarter" idx="13"/>
          </p:nvPr>
        </p:nvSpPr>
        <p:spPr>
          <a:xfrm>
            <a:off x="0" y="5762075"/>
            <a:ext cx="8843963" cy="1066800"/>
          </a:xfrm>
        </p:spPr>
        <p:txBody>
          <a:bodyPr>
            <a:normAutofit/>
          </a:bodyPr>
          <a:lstStyle/>
          <a:p>
            <a:pPr>
              <a:spcAft>
                <a:spcPts val="200"/>
              </a:spcAft>
            </a:pPr>
            <a:r>
              <a:rPr lang="en-US" i="1" dirty="0">
                <a:solidFill>
                  <a:schemeClr val="bg1">
                    <a:lumMod val="50000"/>
                  </a:schemeClr>
                </a:solidFill>
              </a:rPr>
              <a:t>Source: Ned Davis Research, Inc.</a:t>
            </a:r>
          </a:p>
          <a:p>
            <a:pPr>
              <a:spcAft>
                <a:spcPts val="200"/>
              </a:spcAft>
            </a:pPr>
            <a:r>
              <a:rPr lang="en-US" i="1" dirty="0">
                <a:solidFill>
                  <a:schemeClr val="bg1">
                    <a:lumMod val="50000"/>
                  </a:schemeClr>
                </a:solidFill>
              </a:rPr>
              <a:t>Hypothetical investment of $10,000 in the S&amp;P 500 Index over 30 years (</a:t>
            </a:r>
            <a:r>
              <a:rPr lang="en-US" i="1" dirty="0" smtClean="0">
                <a:solidFill>
                  <a:schemeClr val="bg1">
                    <a:lumMod val="50000"/>
                  </a:schemeClr>
                </a:solidFill>
              </a:rPr>
              <a:t>12/31/86–12/31/17).</a:t>
            </a:r>
            <a:endParaRPr lang="en-US" i="1" dirty="0">
              <a:solidFill>
                <a:schemeClr val="bg1">
                  <a:lumMod val="50000"/>
                </a:schemeClr>
              </a:solidFill>
            </a:endParaRPr>
          </a:p>
          <a:p>
            <a:pPr>
              <a:spcAft>
                <a:spcPts val="200"/>
              </a:spcAft>
            </a:pPr>
            <a:r>
              <a:rPr lang="en-US" i="1" dirty="0">
                <a:solidFill>
                  <a:schemeClr val="bg1">
                    <a:lumMod val="50000"/>
                  </a:schemeClr>
                </a:solidFill>
              </a:rPr>
              <a:t>Past performance is no guarantee of future results. In return for their greater growth potential, stocks are more volatile than other types of investments. This chart is for</a:t>
            </a:r>
          </a:p>
          <a:p>
            <a:pPr>
              <a:spcAft>
                <a:spcPts val="200"/>
              </a:spcAft>
            </a:pPr>
            <a:r>
              <a:rPr lang="en-US" i="1" dirty="0">
                <a:solidFill>
                  <a:schemeClr val="bg1">
                    <a:lumMod val="50000"/>
                  </a:schemeClr>
                </a:solidFill>
              </a:rPr>
              <a:t>illustrative purposes only and is not representative of performance for any particular investment. This chart is for a selected time period. Results over a different period would</a:t>
            </a:r>
          </a:p>
          <a:p>
            <a:pPr>
              <a:spcAft>
                <a:spcPts val="200"/>
              </a:spcAft>
            </a:pPr>
            <a:r>
              <a:rPr lang="en-US" i="1" dirty="0">
                <a:solidFill>
                  <a:schemeClr val="bg1">
                    <a:lumMod val="50000"/>
                  </a:schemeClr>
                </a:solidFill>
              </a:rPr>
              <a:t>have varied. Investments cannot be made directly in an index.</a:t>
            </a:r>
          </a:p>
        </p:txBody>
      </p:sp>
      <p:sp>
        <p:nvSpPr>
          <p:cNvPr id="2" name="Slide Number Placeholder 1"/>
          <p:cNvSpPr>
            <a:spLocks noGrp="1"/>
          </p:cNvSpPr>
          <p:nvPr>
            <p:ph type="sldNum" sz="quarter" idx="4"/>
          </p:nvPr>
        </p:nvSpPr>
        <p:spPr/>
        <p:txBody>
          <a:bodyPr/>
          <a:lstStyle/>
          <a:p>
            <a:fld id="{B2E0E788-CED2-452F-B233-7DB69CD6EC2D}" type="slidenum">
              <a:rPr lang="en-US" smtClean="0"/>
              <a:pPr/>
              <a:t>18</a:t>
            </a:fld>
            <a:endParaRPr lang="en-US" dirty="0"/>
          </a:p>
        </p:txBody>
      </p:sp>
      <p:sp>
        <p:nvSpPr>
          <p:cNvPr id="7" name="TextBox 6"/>
          <p:cNvSpPr txBox="1"/>
          <p:nvPr/>
        </p:nvSpPr>
        <p:spPr>
          <a:xfrm>
            <a:off x="2117356" y="2443158"/>
            <a:ext cx="4087914" cy="276999"/>
          </a:xfrm>
          <a:prstGeom prst="rect">
            <a:avLst/>
          </a:prstGeom>
          <a:noFill/>
        </p:spPr>
        <p:txBody>
          <a:bodyPr wrap="none" rtlCol="0">
            <a:spAutoFit/>
          </a:bodyPr>
          <a:lstStyle/>
          <a:p>
            <a:r>
              <a:rPr lang="en-US" sz="1200" dirty="0" smtClean="0">
                <a:solidFill>
                  <a:srgbClr val="FFFFFF"/>
                </a:solidFill>
                <a:latin typeface="Arial Black" panose="020B0A04020102020204" pitchFamily="34" charset="0"/>
              </a:rPr>
              <a:t>Stayed fully invested for all 7,817 trading days</a:t>
            </a:r>
          </a:p>
        </p:txBody>
      </p:sp>
      <p:graphicFrame>
        <p:nvGraphicFramePr>
          <p:cNvPr id="15" name="Chart 14"/>
          <p:cNvGraphicFramePr/>
          <p:nvPr>
            <p:extLst>
              <p:ext uri="{D42A27DB-BD31-4B8C-83A1-F6EECF244321}">
                <p14:modId xmlns:p14="http://schemas.microsoft.com/office/powerpoint/2010/main" val="333089345"/>
              </p:ext>
            </p:extLst>
          </p:nvPr>
        </p:nvGraphicFramePr>
        <p:xfrm>
          <a:off x="574810" y="1805578"/>
          <a:ext cx="7694341" cy="3638781"/>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434898" y="2319454"/>
            <a:ext cx="535258" cy="344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
        <p:nvSpPr>
          <p:cNvPr id="18" name="Rectangle 17"/>
          <p:cNvSpPr/>
          <p:nvPr/>
        </p:nvSpPr>
        <p:spPr>
          <a:xfrm>
            <a:off x="8001522" y="2319453"/>
            <a:ext cx="535258" cy="344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Tree>
    <p:extLst>
      <p:ext uri="{BB962C8B-B14F-4D97-AF65-F5344CB8AC3E}">
        <p14:creationId xmlns:p14="http://schemas.microsoft.com/office/powerpoint/2010/main" val="5050229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86800" y="6337300"/>
            <a:ext cx="457200" cy="320675"/>
          </a:xfrm>
        </p:spPr>
        <p:txBody>
          <a:bodyPr/>
          <a:lstStyle/>
          <a:p>
            <a:pPr>
              <a:defRPr/>
            </a:pPr>
            <a:fld id="{EA89AC39-8759-43A9-A3CC-C3842D5CFC56}" type="slidenum">
              <a:rPr lang="en-US" smtClean="0"/>
              <a:pPr>
                <a:defRPr/>
              </a:pPr>
              <a:t>1</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 b="5178"/>
          <a:stretch/>
        </p:blipFill>
        <p:spPr>
          <a:xfrm>
            <a:off x="303213" y="246063"/>
            <a:ext cx="8540750" cy="609123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3213" y="246063"/>
            <a:ext cx="5931439" cy="634575"/>
          </a:xfrm>
          <a:prstGeom prst="rect">
            <a:avLst/>
          </a:prstGeom>
        </p:spPr>
      </p:pic>
    </p:spTree>
    <p:extLst>
      <p:ext uri="{BB962C8B-B14F-4D97-AF65-F5344CB8AC3E}">
        <p14:creationId xmlns:p14="http://schemas.microsoft.com/office/powerpoint/2010/main" val="34711587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p:txBody>
          <a:bodyPr/>
          <a:lstStyle/>
          <a:p>
            <a:r>
              <a:rPr lang="en-US" dirty="0" smtClean="0"/>
              <a:t>Studies have shown asset allocation and diversity accounts for more than 90% of the variation in portfolio performance.</a:t>
            </a:r>
            <a:r>
              <a:rPr lang="en-US" baseline="30000" dirty="0" smtClean="0"/>
              <a:t>1</a:t>
            </a:r>
            <a:endParaRPr lang="en-US" baseline="30000" dirty="0"/>
          </a:p>
        </p:txBody>
      </p:sp>
      <p:sp>
        <p:nvSpPr>
          <p:cNvPr id="5" name="Slide Number Placeholder 4"/>
          <p:cNvSpPr>
            <a:spLocks noGrp="1"/>
          </p:cNvSpPr>
          <p:nvPr>
            <p:ph type="sldNum" sz="quarter" idx="4"/>
          </p:nvPr>
        </p:nvSpPr>
        <p:spPr/>
        <p:txBody>
          <a:bodyPr/>
          <a:lstStyle/>
          <a:p>
            <a:fld id="{B2E0E788-CED2-452F-B233-7DB69CD6EC2D}" type="slidenum">
              <a:rPr lang="en-US" smtClean="0"/>
              <a:pPr/>
              <a:t>19</a:t>
            </a:fld>
            <a:endParaRPr lang="en-US" dirty="0"/>
          </a:p>
        </p:txBody>
      </p:sp>
      <p:sp>
        <p:nvSpPr>
          <p:cNvPr id="9" name="TextBox 8"/>
          <p:cNvSpPr txBox="1"/>
          <p:nvPr/>
        </p:nvSpPr>
        <p:spPr>
          <a:xfrm>
            <a:off x="319089" y="4833939"/>
            <a:ext cx="8524874" cy="1503361"/>
          </a:xfrm>
          <a:prstGeom prst="rect">
            <a:avLst/>
          </a:prstGeom>
          <a:solidFill>
            <a:srgbClr val="5482AB"/>
          </a:solidFill>
        </p:spPr>
        <p:txBody>
          <a:bodyPr wrap="square" tIns="91440" rtlCol="0" anchor="ctr" anchorCtr="0">
            <a:noAutofit/>
          </a:bodyPr>
          <a:lstStyle/>
          <a:p>
            <a:pPr marL="115888">
              <a:spcAft>
                <a:spcPts val="600"/>
              </a:spcAft>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Review your financial plan…</a:t>
            </a:r>
          </a:p>
          <a:p>
            <a:pPr marL="465138" indent="-180975">
              <a:spcAft>
                <a:spcPts val="6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On an annual basis </a:t>
            </a:r>
            <a:r>
              <a:rPr lang="en-US" alt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or whenever a major change occurs in your life</a:t>
            </a:r>
            <a:endPar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5138" indent="-180975">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As your life changes, make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sure your financial plan remains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balanced</a:t>
            </a:r>
            <a:endPar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667624" cy="1948854"/>
          </a:xfrm>
          <a:prstGeom prst="rect">
            <a:avLst/>
          </a:prstGeom>
        </p:spPr>
      </p:pic>
      <p:sp>
        <p:nvSpPr>
          <p:cNvPr id="10" name="Text Placeholder 23"/>
          <p:cNvSpPr>
            <a:spLocks noGrp="1"/>
          </p:cNvSpPr>
          <p:nvPr>
            <p:ph type="body" sz="quarter" idx="13"/>
          </p:nvPr>
        </p:nvSpPr>
        <p:spPr>
          <a:xfrm>
            <a:off x="0" y="5542720"/>
            <a:ext cx="8843963" cy="1066800"/>
          </a:xfrm>
        </p:spPr>
        <p:txBody>
          <a:bodyPr>
            <a:normAutofit/>
          </a:bodyPr>
          <a:lstStyle/>
          <a:p>
            <a:pPr>
              <a:spcAft>
                <a:spcPts val="0"/>
              </a:spcAft>
              <a:defRPr/>
            </a:pPr>
            <a:r>
              <a:rPr lang="en-US" sz="700" i="1" baseline="30000" dirty="0" smtClean="0"/>
              <a:t>1</a:t>
            </a:r>
            <a:r>
              <a:rPr lang="en-US" sz="700" dirty="0" smtClean="0"/>
              <a:t>Roger </a:t>
            </a:r>
            <a:r>
              <a:rPr lang="en-US" sz="700" dirty="0"/>
              <a:t>G. Ibbotson and Paul D. Kaplan, </a:t>
            </a:r>
            <a:r>
              <a:rPr lang="en-US" sz="700" i="1" dirty="0"/>
              <a:t>Does Asset Allocation Pol</a:t>
            </a:r>
            <a:r>
              <a:rPr lang="en-US" i="1" dirty="0"/>
              <a:t>i</a:t>
            </a:r>
            <a:r>
              <a:rPr lang="en-US" sz="700" i="1" dirty="0"/>
              <a:t>cy Explain 40%, 90%, or 100% of Performance?</a:t>
            </a:r>
            <a:r>
              <a:rPr lang="en-US" sz="700" dirty="0"/>
              <a:t>, </a:t>
            </a:r>
            <a:r>
              <a:rPr lang="en-US" sz="700" i="1" dirty="0"/>
              <a:t>The Financial Analysts Journal</a:t>
            </a:r>
            <a:r>
              <a:rPr lang="en-US" sz="700" dirty="0"/>
              <a:t>, January/February </a:t>
            </a:r>
            <a:r>
              <a:rPr lang="en-US" sz="700" dirty="0" smtClean="0"/>
              <a:t>2000</a:t>
            </a:r>
          </a:p>
          <a:p>
            <a:pPr>
              <a:spcAft>
                <a:spcPts val="0"/>
              </a:spcAft>
              <a:defRPr/>
            </a:pPr>
            <a:r>
              <a:rPr lang="en-US" altLang="en-US" sz="700" i="1" dirty="0" smtClean="0"/>
              <a:t>Past performance is no guarantee of future results.</a:t>
            </a:r>
            <a:endParaRPr lang="en-US" altLang="en-US" sz="700" i="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61" y="1803403"/>
            <a:ext cx="4590356" cy="3175989"/>
          </a:xfrm>
          <a:prstGeom prst="rect">
            <a:avLst/>
          </a:prstGeom>
        </p:spPr>
      </p:pic>
    </p:spTree>
    <p:extLst>
      <p:ext uri="{BB962C8B-B14F-4D97-AF65-F5344CB8AC3E}">
        <p14:creationId xmlns:p14="http://schemas.microsoft.com/office/powerpoint/2010/main" val="296647217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p:txBody>
          <a:bodyPr>
            <a:noAutofit/>
          </a:bodyPr>
          <a:lstStyle/>
          <a:p>
            <a:r>
              <a:rPr lang="en-US" sz="600" dirty="0" smtClean="0">
                <a:solidFill>
                  <a:schemeClr val="accent3"/>
                </a:solidFill>
              </a:rPr>
              <a:t>The Diversified Portfolio assumes and equal allocation (12.5%) to each asset class shown.</a:t>
            </a:r>
          </a:p>
          <a:p>
            <a:r>
              <a:rPr lang="en-US" sz="600" dirty="0" smtClean="0">
                <a:solidFill>
                  <a:schemeClr val="accent3"/>
                </a:solidFill>
              </a:rPr>
              <a:t>Source: Morningstar</a:t>
            </a:r>
            <a:r>
              <a:rPr lang="en-US" sz="600" dirty="0">
                <a:solidFill>
                  <a:schemeClr val="accent3"/>
                </a:solidFill>
              </a:rPr>
              <a:t>, Inc. Large Cap Equities are represented by the S&amp;P 500 Index; Mid Cap Equities are represented by Russell </a:t>
            </a:r>
            <a:r>
              <a:rPr lang="en-US" sz="600" dirty="0" err="1">
                <a:solidFill>
                  <a:schemeClr val="accent3"/>
                </a:solidFill>
              </a:rPr>
              <a:t>MidCap</a:t>
            </a:r>
            <a:r>
              <a:rPr lang="en-US" sz="600" dirty="0">
                <a:solidFill>
                  <a:schemeClr val="accent3"/>
                </a:solidFill>
              </a:rPr>
              <a:t>® Index; Small Cap Equities are represented by the Russell </a:t>
            </a:r>
            <a:r>
              <a:rPr lang="en-US" sz="600" dirty="0" smtClean="0">
                <a:solidFill>
                  <a:schemeClr val="accent3"/>
                </a:solidFill>
              </a:rPr>
              <a:t>2000® Index; International </a:t>
            </a:r>
            <a:r>
              <a:rPr lang="en-US" sz="600" dirty="0">
                <a:solidFill>
                  <a:schemeClr val="accent3"/>
                </a:solidFill>
              </a:rPr>
              <a:t>Equities are represented by the MSCI EAFE Index; </a:t>
            </a:r>
            <a:r>
              <a:rPr lang="en-US" sz="600" dirty="0" smtClean="0">
                <a:solidFill>
                  <a:schemeClr val="accent3"/>
                </a:solidFill>
              </a:rPr>
              <a:t>High Yield Bonds are represented by the ICE </a:t>
            </a:r>
            <a:r>
              <a:rPr lang="en-US" sz="600" dirty="0" err="1" smtClean="0">
                <a:solidFill>
                  <a:schemeClr val="accent3"/>
                </a:solidFill>
              </a:rPr>
              <a:t>BofAML</a:t>
            </a:r>
            <a:r>
              <a:rPr lang="en-US" sz="600" dirty="0" smtClean="0">
                <a:solidFill>
                  <a:schemeClr val="accent3"/>
                </a:solidFill>
              </a:rPr>
              <a:t> U.S</a:t>
            </a:r>
            <a:r>
              <a:rPr lang="en-US" sz="600" dirty="0">
                <a:solidFill>
                  <a:schemeClr val="accent3"/>
                </a:solidFill>
              </a:rPr>
              <a:t>. High Yield Master II Index; Corporate Bonds are represented by </a:t>
            </a:r>
            <a:r>
              <a:rPr lang="en-US" sz="600" dirty="0" smtClean="0">
                <a:solidFill>
                  <a:schemeClr val="accent3"/>
                </a:solidFill>
              </a:rPr>
              <a:t>the Bloomberg Barclays </a:t>
            </a:r>
            <a:r>
              <a:rPr lang="en-US" sz="600" dirty="0">
                <a:solidFill>
                  <a:schemeClr val="accent3"/>
                </a:solidFill>
              </a:rPr>
              <a:t>U.S. Credit Index; Treasuries are represented by the </a:t>
            </a:r>
            <a:r>
              <a:rPr lang="en-US" sz="600" dirty="0" smtClean="0">
                <a:solidFill>
                  <a:schemeClr val="accent3"/>
                </a:solidFill>
              </a:rPr>
              <a:t>Bloomberg Barclays </a:t>
            </a:r>
            <a:r>
              <a:rPr lang="en-US" sz="600" dirty="0">
                <a:solidFill>
                  <a:schemeClr val="accent3"/>
                </a:solidFill>
              </a:rPr>
              <a:t>U.S. Treasury </a:t>
            </a:r>
            <a:r>
              <a:rPr lang="en-US" sz="600" dirty="0" smtClean="0">
                <a:solidFill>
                  <a:schemeClr val="accent3"/>
                </a:solidFill>
              </a:rPr>
              <a:t>Bond Index</a:t>
            </a:r>
            <a:r>
              <a:rPr lang="en-US" sz="600" dirty="0">
                <a:solidFill>
                  <a:schemeClr val="accent3"/>
                </a:solidFill>
              </a:rPr>
              <a:t>; and Cash is represented by </a:t>
            </a:r>
            <a:r>
              <a:rPr lang="en-US" sz="600" dirty="0" smtClean="0">
                <a:solidFill>
                  <a:schemeClr val="accent3"/>
                </a:solidFill>
              </a:rPr>
              <a:t>the ICE </a:t>
            </a:r>
            <a:r>
              <a:rPr lang="en-US" sz="600" dirty="0" err="1" smtClean="0">
                <a:solidFill>
                  <a:schemeClr val="accent3"/>
                </a:solidFill>
              </a:rPr>
              <a:t>BofAML</a:t>
            </a:r>
            <a:r>
              <a:rPr lang="en-US" sz="600" dirty="0" smtClean="0">
                <a:solidFill>
                  <a:schemeClr val="accent3"/>
                </a:solidFill>
              </a:rPr>
              <a:t> </a:t>
            </a:r>
            <a:r>
              <a:rPr lang="en-US" sz="600" dirty="0">
                <a:solidFill>
                  <a:schemeClr val="accent3"/>
                </a:solidFill>
              </a:rPr>
              <a:t>U.S. 3-Month Treasury Bill Index. See last page for index definitions.</a:t>
            </a:r>
          </a:p>
          <a:p>
            <a:r>
              <a:rPr lang="en-US" sz="600" dirty="0" smtClean="0">
                <a:solidFill>
                  <a:schemeClr val="accent3"/>
                </a:solidFill>
              </a:rPr>
              <a:t>Past performance is no guarantee of future results. This chart is for illustrative purposes only and is not representative of performance for any particular investment. This chart is for a selected time period. Results over different periods would have varied. Investments cannot be made in an index.</a:t>
            </a:r>
          </a:p>
          <a:p>
            <a:r>
              <a:rPr lang="en-US" sz="600" dirty="0" smtClean="0">
                <a:solidFill>
                  <a:schemeClr val="accent3"/>
                </a:solidFill>
              </a:rPr>
              <a:t>Small cap stocks have historically experienced greater volatility than average. High-yield, lower-rated securities generally entail greater market, credit/default and liquidity risks, and may be more volatile than investment grade securities. Unlike stocks and corporate bonds, both government bonds and Treasury bills are guaranteed as to the payment of principal and interest by the U.S. government if held to maturity. International investing involves special risks, including currency risk, increased volatility, political risks, and differences in auditing and other financial standards.</a:t>
            </a:r>
          </a:p>
          <a:p>
            <a:r>
              <a:rPr lang="en-US" sz="600" dirty="0" smtClean="0">
                <a:solidFill>
                  <a:schemeClr val="accent3"/>
                </a:solidFill>
              </a:rPr>
              <a:t>Diversification does not assure a profit nor protect against loss.</a:t>
            </a:r>
            <a:endParaRPr lang="en-US" sz="600" dirty="0">
              <a:solidFill>
                <a:schemeClr val="accent3"/>
              </a:solidFill>
            </a:endParaRPr>
          </a:p>
        </p:txBody>
      </p:sp>
      <p:sp>
        <p:nvSpPr>
          <p:cNvPr id="5" name="Slide Number Placeholder 4"/>
          <p:cNvSpPr>
            <a:spLocks noGrp="1"/>
          </p:cNvSpPr>
          <p:nvPr>
            <p:ph type="sldNum" sz="quarter" idx="4"/>
          </p:nvPr>
        </p:nvSpPr>
        <p:spPr/>
        <p:txBody>
          <a:bodyPr/>
          <a:lstStyle/>
          <a:p>
            <a:fld id="{B2E0E788-CED2-452F-B233-7DB69CD6EC2D}" type="slidenum">
              <a:rPr lang="en-US" smtClean="0"/>
              <a:pPr/>
              <a:t>20</a:t>
            </a:fld>
            <a:endParaRPr lang="en-US" dirty="0"/>
          </a:p>
        </p:txBody>
      </p:sp>
      <p:sp>
        <p:nvSpPr>
          <p:cNvPr id="3" name="Content Placeholder 2"/>
          <p:cNvSpPr>
            <a:spLocks noGrp="1"/>
          </p:cNvSpPr>
          <p:nvPr>
            <p:ph idx="4294967295"/>
          </p:nvPr>
        </p:nvSpPr>
        <p:spPr>
          <a:xfrm>
            <a:off x="6200775" y="2273534"/>
            <a:ext cx="2643188" cy="2520950"/>
          </a:xfrm>
        </p:spPr>
        <p:txBody>
          <a:bodyPr/>
          <a:lstStyle/>
          <a:p>
            <a:r>
              <a:rPr lang="en-US" sz="1600" dirty="0">
                <a:latin typeface="Arial Black" panose="020B0A04020102020204" pitchFamily="34" charset="0"/>
              </a:rPr>
              <a:t>No single area of the market </a:t>
            </a:r>
            <a:r>
              <a:rPr lang="en-US" sz="1600" dirty="0" smtClean="0">
                <a:latin typeface="Arial Black" panose="020B0A04020102020204" pitchFamily="34" charset="0"/>
              </a:rPr>
              <a:t>performs best </a:t>
            </a:r>
            <a:r>
              <a:rPr lang="en-US" sz="1600" dirty="0">
                <a:latin typeface="Arial Black" panose="020B0A04020102020204" pitchFamily="34" charset="0"/>
              </a:rPr>
              <a:t>year in </a:t>
            </a:r>
            <a:r>
              <a:rPr lang="en-US" sz="1600" dirty="0" smtClean="0">
                <a:latin typeface="Arial Black" panose="020B0A04020102020204" pitchFamily="34" charset="0"/>
              </a:rPr>
              <a:t>and year </a:t>
            </a:r>
            <a:r>
              <a:rPr lang="en-US" sz="1600" dirty="0">
                <a:latin typeface="Arial Black" panose="020B0A04020102020204" pitchFamily="34" charset="0"/>
              </a:rPr>
              <a:t>out.</a:t>
            </a:r>
          </a:p>
          <a:p>
            <a:r>
              <a:rPr lang="en-US" sz="1600" dirty="0">
                <a:latin typeface="Arial Black" panose="020B0A04020102020204" pitchFamily="34" charset="0"/>
              </a:rPr>
              <a:t>A diversified portfolio helps avoid extreme </a:t>
            </a:r>
            <a:r>
              <a:rPr lang="en-US" sz="1600" dirty="0" smtClean="0">
                <a:latin typeface="Arial Black" panose="020B0A04020102020204" pitchFamily="34" charset="0"/>
              </a:rPr>
              <a:t/>
            </a:r>
            <a:br>
              <a:rPr lang="en-US" sz="1600" dirty="0" smtClean="0">
                <a:latin typeface="Arial Black" panose="020B0A04020102020204" pitchFamily="34" charset="0"/>
              </a:rPr>
            </a:br>
            <a:r>
              <a:rPr lang="en-US" sz="1600" dirty="0" smtClean="0">
                <a:latin typeface="Arial Black" panose="020B0A04020102020204" pitchFamily="34" charset="0"/>
              </a:rPr>
              <a:t>ups </a:t>
            </a:r>
            <a:r>
              <a:rPr lang="en-US" sz="1600" dirty="0">
                <a:latin typeface="Arial Black" panose="020B0A04020102020204" pitchFamily="34" charset="0"/>
              </a:rPr>
              <a:t>and downs</a:t>
            </a:r>
            <a:r>
              <a:rPr lang="en-US" sz="1600" dirty="0" smtClean="0">
                <a:latin typeface="Arial Black" panose="020B0A04020102020204" pitchFamily="34" charset="0"/>
              </a:rPr>
              <a:t>.</a:t>
            </a:r>
            <a:endParaRPr lang="en-US" sz="1600" dirty="0">
              <a:latin typeface="Arial Black" panose="020B0A040201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667625" cy="1948854"/>
          </a:xfrm>
          <a:prstGeom prst="rect">
            <a:avLst/>
          </a:prstGeom>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6" y="1585155"/>
            <a:ext cx="5948869" cy="3415469"/>
          </a:xfrm>
          <a:prstGeom prst="rect">
            <a:avLst/>
          </a:prstGeom>
        </p:spPr>
      </p:pic>
    </p:spTree>
    <p:extLst>
      <p:ext uri="{BB962C8B-B14F-4D97-AF65-F5344CB8AC3E}">
        <p14:creationId xmlns:p14="http://schemas.microsoft.com/office/powerpoint/2010/main" val="365816714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2718816" y="1626124"/>
            <a:ext cx="3709544" cy="3130359"/>
          </a:xfrm>
          <a:prstGeom prst="triangle">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bg1"/>
              </a:solidFill>
            </a:endParaRPr>
          </a:p>
        </p:txBody>
      </p:sp>
      <p:sp>
        <p:nvSpPr>
          <p:cNvPr id="16" name="Text Placeholder 15"/>
          <p:cNvSpPr>
            <a:spLocks noGrp="1"/>
          </p:cNvSpPr>
          <p:nvPr>
            <p:ph type="body" sz="quarter" idx="13"/>
          </p:nvPr>
        </p:nvSpPr>
        <p:spPr/>
        <p:txBody>
          <a:bodyPr/>
          <a:lstStyle/>
          <a:p>
            <a:endParaRPr lang="en-US" dirty="0"/>
          </a:p>
        </p:txBody>
      </p:sp>
      <p:sp>
        <p:nvSpPr>
          <p:cNvPr id="3" name="Slide Number Placeholder 2"/>
          <p:cNvSpPr>
            <a:spLocks noGrp="1"/>
          </p:cNvSpPr>
          <p:nvPr>
            <p:ph type="sldNum" sz="quarter" idx="4"/>
          </p:nvPr>
        </p:nvSpPr>
        <p:spPr/>
        <p:txBody>
          <a:bodyPr/>
          <a:lstStyle/>
          <a:p>
            <a:fld id="{EA89AC39-8759-43A9-A3CC-C3842D5CFC56}" type="slidenum">
              <a:rPr lang="en-US" smtClean="0"/>
              <a:pPr/>
              <a:t>21</a:t>
            </a:fld>
            <a:endParaRPr lang="en-US" dirty="0"/>
          </a:p>
        </p:txBody>
      </p:sp>
      <p:sp>
        <p:nvSpPr>
          <p:cNvPr id="8" name="TextBox 7"/>
          <p:cNvSpPr txBox="1"/>
          <p:nvPr/>
        </p:nvSpPr>
        <p:spPr>
          <a:xfrm>
            <a:off x="2999874" y="4411412"/>
            <a:ext cx="1122210" cy="261610"/>
          </a:xfrm>
          <a:prstGeom prst="rect">
            <a:avLst/>
          </a:prstGeom>
          <a:noFill/>
        </p:spPr>
        <p:txBody>
          <a:bodyPr wrap="square" rtlCol="0">
            <a:spAutoFit/>
          </a:bodyPr>
          <a:lstStyle/>
          <a:p>
            <a: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t>CPA</a:t>
            </a:r>
          </a:p>
        </p:txBody>
      </p:sp>
      <p:sp>
        <p:nvSpPr>
          <p:cNvPr id="10" name="Rectangle 9"/>
          <p:cNvSpPr/>
          <p:nvPr/>
        </p:nvSpPr>
        <p:spPr>
          <a:xfrm>
            <a:off x="723015" y="4912650"/>
            <a:ext cx="7434556" cy="584775"/>
          </a:xfrm>
          <a:prstGeom prst="rect">
            <a:avLst/>
          </a:prstGeom>
        </p:spPr>
        <p:txBody>
          <a:bodyPr wrap="square">
            <a:spAutoFit/>
          </a:bodyPr>
          <a:lstStyle/>
          <a:p>
            <a:pPr algn="ctr"/>
            <a:r>
              <a:rPr lang="en-US" sz="1600" dirty="0">
                <a:solidFill>
                  <a:schemeClr val="tx2">
                    <a:lumMod val="50000"/>
                  </a:schemeClr>
                </a:solidFill>
                <a:latin typeface="Arial Black" panose="020B0A04020102020204" pitchFamily="34" charset="0"/>
              </a:rPr>
              <a:t>The right group of trusted financial professionals will work with you to create </a:t>
            </a:r>
            <a:r>
              <a:rPr lang="en-US" sz="1600" dirty="0" smtClean="0">
                <a:solidFill>
                  <a:schemeClr val="tx2">
                    <a:lumMod val="50000"/>
                  </a:schemeClr>
                </a:solidFill>
                <a:latin typeface="Arial Black" panose="020B0A04020102020204" pitchFamily="34" charset="0"/>
              </a:rPr>
              <a:t>an investment </a:t>
            </a:r>
            <a:r>
              <a:rPr lang="en-US" sz="1600" dirty="0">
                <a:solidFill>
                  <a:schemeClr val="tx2">
                    <a:lumMod val="50000"/>
                  </a:schemeClr>
                </a:solidFill>
                <a:latin typeface="Arial Black" panose="020B0A04020102020204" pitchFamily="34" charset="0"/>
              </a:rPr>
              <a:t>plan that addresses your goals. </a:t>
            </a:r>
          </a:p>
        </p:txBody>
      </p:sp>
      <p:sp>
        <p:nvSpPr>
          <p:cNvPr id="6" name="TextBox 5"/>
          <p:cNvSpPr txBox="1"/>
          <p:nvPr/>
        </p:nvSpPr>
        <p:spPr>
          <a:xfrm>
            <a:off x="3552310" y="2315160"/>
            <a:ext cx="2042556" cy="430887"/>
          </a:xfrm>
          <a:prstGeom prst="rect">
            <a:avLst/>
          </a:prstGeom>
          <a:noFill/>
        </p:spPr>
        <p:txBody>
          <a:bodyPr wrap="square" rtlCol="0">
            <a:spAutoFit/>
          </a:bodyPr>
          <a:lstStyle/>
          <a:p>
            <a:pPr algn="ctr"/>
            <a: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t>Financial </a:t>
            </a:r>
            <a:b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br>
            <a: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t>Advisor</a:t>
            </a:r>
          </a:p>
        </p:txBody>
      </p:sp>
      <p:sp>
        <p:nvSpPr>
          <p:cNvPr id="7" name="TextBox 6"/>
          <p:cNvSpPr txBox="1"/>
          <p:nvPr/>
        </p:nvSpPr>
        <p:spPr>
          <a:xfrm>
            <a:off x="5197642" y="4291096"/>
            <a:ext cx="1315453" cy="430887"/>
          </a:xfrm>
          <a:prstGeom prst="rect">
            <a:avLst/>
          </a:prstGeom>
          <a:noFill/>
        </p:spPr>
        <p:txBody>
          <a:bodyPr wrap="square" rtlCol="0">
            <a:spAutoFit/>
          </a:bodyPr>
          <a:lstStyle/>
          <a:p>
            <a:pPr algn="ctr"/>
            <a: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t>Estate </a:t>
            </a:r>
            <a:b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br>
            <a:r>
              <a:rPr lang="en-US" sz="1100" dirty="0" smtClean="0">
                <a:solidFill>
                  <a:schemeClr val="tx2"/>
                </a:solidFill>
                <a:effectLst>
                  <a:outerShdw blurRad="38100" dist="38100" dir="2700000" algn="tl">
                    <a:srgbClr val="000000">
                      <a:alpha val="43137"/>
                    </a:srgbClr>
                  </a:outerShdw>
                </a:effectLst>
                <a:latin typeface="Arial Black" panose="020B0A04020102020204" pitchFamily="34" charset="0"/>
              </a:rPr>
              <a:t>Attorney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spTree>
    <p:extLst>
      <p:ext uri="{BB962C8B-B14F-4D97-AF65-F5344CB8AC3E}">
        <p14:creationId xmlns:p14="http://schemas.microsoft.com/office/powerpoint/2010/main" val="61698055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88"/>
          <a:stretch/>
        </p:blipFill>
        <p:spPr>
          <a:xfrm>
            <a:off x="325438" y="230188"/>
            <a:ext cx="8534400" cy="6107112"/>
          </a:xfrm>
          <a:prstGeom prst="rect">
            <a:avLst/>
          </a:prstGeom>
        </p:spPr>
      </p:pic>
      <p:sp>
        <p:nvSpPr>
          <p:cNvPr id="3" name="Slide Number Placeholder 2"/>
          <p:cNvSpPr>
            <a:spLocks noGrp="1"/>
          </p:cNvSpPr>
          <p:nvPr>
            <p:ph type="sldNum" sz="quarter" idx="4"/>
          </p:nvPr>
        </p:nvSpPr>
        <p:spPr/>
        <p:txBody>
          <a:bodyPr/>
          <a:lstStyle/>
          <a:p>
            <a:fld id="{B2E0E788-CED2-452F-B233-7DB69CD6EC2D}" type="slidenum">
              <a:rPr lang="en-US" smtClean="0"/>
              <a:pPr/>
              <a:t>22</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40" y="369660"/>
            <a:ext cx="6685586" cy="634476"/>
          </a:xfrm>
          <a:prstGeom prst="rect">
            <a:avLst/>
          </a:prstGeom>
        </p:spPr>
      </p:pic>
    </p:spTree>
    <p:extLst>
      <p:ext uri="{BB962C8B-B14F-4D97-AF65-F5344CB8AC3E}">
        <p14:creationId xmlns:p14="http://schemas.microsoft.com/office/powerpoint/2010/main" val="47183534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p:txBody>
          <a:bodyPr/>
          <a:lstStyle/>
          <a:p>
            <a:pPr>
              <a:spcBef>
                <a:spcPts val="0"/>
              </a:spcBef>
            </a:pPr>
            <a:r>
              <a:rPr lang="en-US" sz="1600" dirty="0" smtClean="0"/>
              <a:t>Benefits of a financial professional </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Experience</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Time</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Resources</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Knowledge and guidance</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Investment planning strategies</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Investment discipline</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Monitoring and </a:t>
            </a:r>
          </a:p>
          <a:p>
            <a:pPr marL="514350" lvl="1" indent="-171450">
              <a:spcBef>
                <a:spcPts val="0"/>
              </a:spcBef>
              <a:spcAft>
                <a:spcPts val="300"/>
              </a:spcAft>
              <a:buFont typeface="Arial" panose="020B0604020202020204" pitchFamily="34" charset="0"/>
              <a:buChar char="•"/>
            </a:pPr>
            <a:r>
              <a:rPr lang="en-US" sz="1200" b="1" dirty="0" smtClean="0">
                <a:latin typeface="Tahoma" panose="020B0604030504040204" pitchFamily="34" charset="0"/>
                <a:ea typeface="Tahoma" panose="020B0604030504040204" pitchFamily="34" charset="0"/>
                <a:cs typeface="Tahoma" panose="020B0604030504040204" pitchFamily="34" charset="0"/>
              </a:rPr>
              <a:t>PLANNING</a:t>
            </a:r>
          </a:p>
        </p:txBody>
      </p:sp>
      <p:sp>
        <p:nvSpPr>
          <p:cNvPr id="12" name="Text Placeholder 11"/>
          <p:cNvSpPr>
            <a:spLocks noGrp="1"/>
          </p:cNvSpPr>
          <p:nvPr>
            <p:ph type="body" sz="quarter" idx="13"/>
          </p:nvPr>
        </p:nvSpPr>
        <p:spPr>
          <a:xfrm>
            <a:off x="319088" y="4833938"/>
            <a:ext cx="8524875" cy="1503362"/>
          </a:xfrm>
          <a:solidFill>
            <a:srgbClr val="5482AB"/>
          </a:solidFill>
        </p:spPr>
        <p:txBody>
          <a:bodyPr tIns="91440" bIns="91440" anchor="ctr" anchorCtr="0">
            <a:normAutofit/>
          </a:bodyPr>
          <a:lstStyle/>
          <a:p>
            <a:pPr algn="ctr"/>
            <a:r>
              <a:rPr lang="en-US" sz="1200" b="1" dirty="0" smtClean="0">
                <a:solidFill>
                  <a:schemeClr val="tx2"/>
                </a:solidFill>
                <a:latin typeface="Tahoma" panose="020B0604030504040204" pitchFamily="34" charset="0"/>
              </a:rPr>
              <a:t>In a </a:t>
            </a:r>
            <a:r>
              <a:rPr lang="en-US" sz="1200" b="1" dirty="0">
                <a:solidFill>
                  <a:schemeClr val="tx2"/>
                </a:solidFill>
                <a:latin typeface="Tahoma" panose="020B0604030504040204" pitchFamily="34" charset="0"/>
              </a:rPr>
              <a:t>2014 study, </a:t>
            </a:r>
            <a:r>
              <a:rPr lang="en-US" sz="1200" b="1" dirty="0" smtClean="0">
                <a:solidFill>
                  <a:schemeClr val="tx2"/>
                </a:solidFill>
                <a:latin typeface="Tahoma" panose="020B0604030504040204" pitchFamily="34" charset="0"/>
              </a:rPr>
              <a:t>more </a:t>
            </a:r>
            <a:r>
              <a:rPr lang="en-US" sz="1200" b="1" dirty="0">
                <a:solidFill>
                  <a:schemeClr val="tx2"/>
                </a:solidFill>
                <a:latin typeface="Tahoma" panose="020B0604030504040204" pitchFamily="34" charset="0"/>
              </a:rPr>
              <a:t>than half the women who use an </a:t>
            </a:r>
            <a:r>
              <a:rPr lang="en-US" sz="1200" b="1" dirty="0" smtClean="0">
                <a:solidFill>
                  <a:schemeClr val="tx2"/>
                </a:solidFill>
                <a:latin typeface="Tahoma" panose="020B0604030504040204" pitchFamily="34" charset="0"/>
              </a:rPr>
              <a:t>advisor </a:t>
            </a:r>
            <a:r>
              <a:rPr lang="en-US" sz="1200" b="1" dirty="0">
                <a:solidFill>
                  <a:schemeClr val="tx2"/>
                </a:solidFill>
                <a:latin typeface="Tahoma" panose="020B0604030504040204" pitchFamily="34" charset="0"/>
              </a:rPr>
              <a:t>(53</a:t>
            </a:r>
            <a:r>
              <a:rPr lang="en-US" sz="1200" b="1" dirty="0" smtClean="0">
                <a:solidFill>
                  <a:schemeClr val="tx2"/>
                </a:solidFill>
                <a:latin typeface="Tahoma" panose="020B0604030504040204" pitchFamily="34" charset="0"/>
              </a:rPr>
              <a:t>%) considered </a:t>
            </a:r>
            <a:r>
              <a:rPr lang="en-US" sz="1200" b="1" dirty="0">
                <a:solidFill>
                  <a:schemeClr val="tx2"/>
                </a:solidFill>
                <a:latin typeface="Tahoma" panose="020B0604030504040204" pitchFamily="34" charset="0"/>
              </a:rPr>
              <a:t>themselves </a:t>
            </a:r>
            <a:endParaRPr lang="en-US" sz="1200" b="1" dirty="0" smtClean="0">
              <a:solidFill>
                <a:schemeClr val="tx2"/>
              </a:solidFill>
              <a:latin typeface="Tahoma" panose="020B0604030504040204" pitchFamily="34" charset="0"/>
            </a:endParaRPr>
          </a:p>
          <a:p>
            <a:pPr algn="ctr"/>
            <a:r>
              <a:rPr lang="en-US" sz="1200" b="1" dirty="0" smtClean="0">
                <a:solidFill>
                  <a:schemeClr val="tx2"/>
                </a:solidFill>
                <a:latin typeface="Tahoma" panose="020B0604030504040204" pitchFamily="34" charset="0"/>
              </a:rPr>
              <a:t>on </a:t>
            </a:r>
            <a:r>
              <a:rPr lang="en-US" sz="1200" b="1" dirty="0">
                <a:solidFill>
                  <a:schemeClr val="tx2"/>
                </a:solidFill>
                <a:latin typeface="Tahoma" panose="020B0604030504040204" pitchFamily="34" charset="0"/>
              </a:rPr>
              <a:t>track or ahead of schedule </a:t>
            </a:r>
            <a:r>
              <a:rPr lang="en-US" sz="1200" b="1" dirty="0" smtClean="0">
                <a:solidFill>
                  <a:schemeClr val="tx2"/>
                </a:solidFill>
                <a:latin typeface="Tahoma" panose="020B0604030504040204" pitchFamily="34" charset="0"/>
              </a:rPr>
              <a:t>in planning </a:t>
            </a:r>
            <a:r>
              <a:rPr lang="en-US" sz="1200" b="1" dirty="0">
                <a:solidFill>
                  <a:schemeClr val="tx2"/>
                </a:solidFill>
                <a:latin typeface="Tahoma" panose="020B0604030504040204" pitchFamily="34" charset="0"/>
              </a:rPr>
              <a:t>and saving for retirement, </a:t>
            </a:r>
            <a:endParaRPr lang="en-US" sz="1200" b="1" dirty="0" smtClean="0">
              <a:solidFill>
                <a:schemeClr val="tx2"/>
              </a:solidFill>
              <a:latin typeface="Tahoma" panose="020B0604030504040204" pitchFamily="34" charset="0"/>
            </a:endParaRPr>
          </a:p>
          <a:p>
            <a:pPr algn="ctr"/>
            <a:r>
              <a:rPr lang="en-US" sz="1200" b="1" dirty="0" smtClean="0">
                <a:solidFill>
                  <a:schemeClr val="tx2"/>
                </a:solidFill>
                <a:latin typeface="Tahoma" panose="020B0604030504040204" pitchFamily="34" charset="0"/>
              </a:rPr>
              <a:t>versus </a:t>
            </a:r>
            <a:r>
              <a:rPr lang="en-US" sz="1200" b="1" dirty="0">
                <a:solidFill>
                  <a:schemeClr val="tx2"/>
                </a:solidFill>
                <a:latin typeface="Tahoma" panose="020B0604030504040204" pitchFamily="34" charset="0"/>
              </a:rPr>
              <a:t>only 23% </a:t>
            </a:r>
            <a:r>
              <a:rPr lang="en-US" sz="1200" b="1" dirty="0" smtClean="0">
                <a:solidFill>
                  <a:schemeClr val="tx2"/>
                </a:solidFill>
                <a:latin typeface="Tahoma" panose="020B0604030504040204" pitchFamily="34" charset="0"/>
              </a:rPr>
              <a:t>of those </a:t>
            </a:r>
            <a:r>
              <a:rPr lang="en-US" sz="1200" b="1" dirty="0">
                <a:solidFill>
                  <a:schemeClr val="tx2"/>
                </a:solidFill>
                <a:latin typeface="Tahoma" panose="020B0604030504040204" pitchFamily="34" charset="0"/>
              </a:rPr>
              <a:t>who do not use an </a:t>
            </a:r>
            <a:r>
              <a:rPr lang="en-US" sz="1200" b="1" dirty="0" smtClean="0">
                <a:solidFill>
                  <a:schemeClr val="tx2"/>
                </a:solidFill>
                <a:latin typeface="Tahoma" panose="020B0604030504040204" pitchFamily="34" charset="0"/>
              </a:rPr>
              <a:t>advisor.</a:t>
            </a:r>
            <a:r>
              <a:rPr lang="en-US" sz="1200" b="1" baseline="30000" dirty="0" smtClean="0">
                <a:solidFill>
                  <a:schemeClr val="tx2"/>
                </a:solidFill>
                <a:latin typeface="Tahoma" panose="020B0604030504040204" pitchFamily="34" charset="0"/>
              </a:rPr>
              <a:t>1</a:t>
            </a:r>
            <a:endParaRPr lang="en-US" sz="1200" b="1" baseline="30000" dirty="0">
              <a:solidFill>
                <a:schemeClr val="tx2"/>
              </a:solidFill>
              <a:latin typeface="Tahoma" panose="020B0604030504040204" pitchFamily="34" charset="0"/>
            </a:endParaRPr>
          </a:p>
        </p:txBody>
      </p:sp>
      <p:sp>
        <p:nvSpPr>
          <p:cNvPr id="2" name="Slide Number Placeholder 1"/>
          <p:cNvSpPr>
            <a:spLocks noGrp="1"/>
          </p:cNvSpPr>
          <p:nvPr>
            <p:ph type="sldNum" sz="quarter" idx="4"/>
          </p:nvPr>
        </p:nvSpPr>
        <p:spPr/>
        <p:txBody>
          <a:bodyPr/>
          <a:lstStyle/>
          <a:p>
            <a:fld id="{B2E0E788-CED2-452F-B233-7DB69CD6EC2D}" type="slidenum">
              <a:rPr lang="en-US" smtClean="0"/>
              <a:pPr/>
              <a:t>23</a:t>
            </a:fld>
            <a:endParaRPr lang="en-US" dirty="0"/>
          </a:p>
        </p:txBody>
      </p:sp>
      <p:sp>
        <p:nvSpPr>
          <p:cNvPr id="4" name="TextBox 3"/>
          <p:cNvSpPr txBox="1"/>
          <p:nvPr/>
        </p:nvSpPr>
        <p:spPr>
          <a:xfrm>
            <a:off x="6349" y="6351362"/>
            <a:ext cx="7855115" cy="430887"/>
          </a:xfrm>
          <a:prstGeom prst="rect">
            <a:avLst/>
          </a:prstGeom>
          <a:noFill/>
        </p:spPr>
        <p:txBody>
          <a:bodyPr wrap="square" rtlCol="0">
            <a:spAutoFit/>
          </a:bodyPr>
          <a:lstStyle/>
          <a:p>
            <a:r>
              <a:rPr lang="en-US" sz="700" i="1" baseline="30000" dirty="0" smtClean="0">
                <a:solidFill>
                  <a:srgbClr val="000000"/>
                </a:solidFill>
              </a:rPr>
              <a:t>1</a:t>
            </a:r>
            <a:r>
              <a:rPr lang="en-US" sz="700" i="1" dirty="0" smtClean="0">
                <a:solidFill>
                  <a:srgbClr val="000000"/>
                </a:solidFill>
              </a:rPr>
              <a:t>Financial </a:t>
            </a:r>
            <a:r>
              <a:rPr lang="en-US" sz="700" i="1" dirty="0">
                <a:solidFill>
                  <a:srgbClr val="000000"/>
                </a:solidFill>
              </a:rPr>
              <a:t>Experience &amp; Behaviors Among Women,” 2014-2015 Prudential Research Study</a:t>
            </a:r>
          </a:p>
          <a:p>
            <a:endParaRPr lang="en-US" sz="700" i="1" dirty="0">
              <a:solidFill>
                <a:srgbClr val="000000"/>
              </a:solidFill>
            </a:endParaRPr>
          </a:p>
          <a:p>
            <a:endParaRPr lang="en-US" sz="800" dirty="0" smtClean="0">
              <a:solidFill>
                <a:schemeClr val="bg1">
                  <a:lumMod val="50000"/>
                </a:schemeClr>
              </a:solidFill>
              <a:latin typeface="+mn-lt"/>
            </a:endParaRPr>
          </a:p>
        </p:txBody>
      </p:sp>
      <p:pic>
        <p:nvPicPr>
          <p:cNvPr id="25602" name="Picture 2" descr="C:\Users\veltrrm\AppData\Local\Microsoft\Windows\Temporary Internet Files\Content.IE5\T71H7CG0\MP900442211[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7437" b="33750"/>
          <a:stretch/>
        </p:blipFill>
        <p:spPr bwMode="auto">
          <a:xfrm>
            <a:off x="317508" y="1717674"/>
            <a:ext cx="4256080" cy="3116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667626" cy="1948855"/>
          </a:xfrm>
          <a:prstGeom prst="rect">
            <a:avLst/>
          </a:prstGeom>
        </p:spPr>
      </p:pic>
    </p:spTree>
    <p:extLst>
      <p:ext uri="{BB962C8B-B14F-4D97-AF65-F5344CB8AC3E}">
        <p14:creationId xmlns:p14="http://schemas.microsoft.com/office/powerpoint/2010/main" val="297417702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sz="1600" dirty="0"/>
              <a:t>Tap into your natural </a:t>
            </a:r>
            <a:r>
              <a:rPr lang="en-US" sz="1600" dirty="0" smtClean="0"/>
              <a:t/>
            </a:r>
            <a:br>
              <a:rPr lang="en-US" sz="1600" dirty="0" smtClean="0"/>
            </a:br>
            <a:r>
              <a:rPr lang="en-US" sz="1600" dirty="0" smtClean="0"/>
              <a:t>investing </a:t>
            </a:r>
            <a:r>
              <a:rPr lang="en-US" sz="1600" dirty="0"/>
              <a:t>abilities.</a:t>
            </a:r>
          </a:p>
          <a:p>
            <a:r>
              <a:rPr lang="en-US" sz="1600" dirty="0"/>
              <a:t>Have a plan.</a:t>
            </a:r>
          </a:p>
          <a:p>
            <a:r>
              <a:rPr lang="en-US" sz="1600" dirty="0"/>
              <a:t>Diversify.</a:t>
            </a:r>
          </a:p>
          <a:p>
            <a:r>
              <a:rPr lang="en-US" sz="1600" dirty="0"/>
              <a:t>Find balance.</a:t>
            </a:r>
          </a:p>
          <a:p>
            <a:r>
              <a:rPr lang="en-US" sz="1600" dirty="0"/>
              <a:t>Work with a great coach</a:t>
            </a:r>
            <a:r>
              <a:rPr lang="en-US" sz="1600" dirty="0" smtClean="0"/>
              <a:t>!</a:t>
            </a:r>
            <a:endParaRPr lang="en-US" sz="1600" dirty="0"/>
          </a:p>
        </p:txBody>
      </p:sp>
      <p:sp>
        <p:nvSpPr>
          <p:cNvPr id="6" name="Slide Number Placeholder 5"/>
          <p:cNvSpPr>
            <a:spLocks noGrp="1"/>
          </p:cNvSpPr>
          <p:nvPr>
            <p:ph type="sldNum" sz="quarter" idx="4"/>
          </p:nvPr>
        </p:nvSpPr>
        <p:spPr/>
        <p:txBody>
          <a:bodyPr/>
          <a:lstStyle/>
          <a:p>
            <a:pPr>
              <a:defRPr/>
            </a:pPr>
            <a:fld id="{B2E0E788-CED2-452F-B233-7DB69CD6EC2D}" type="slidenum">
              <a:rPr lang="en-US" smtClean="0"/>
              <a:pPr>
                <a:defRPr/>
              </a:pPr>
              <a:t>24</a:t>
            </a:fld>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5" y="-2521"/>
            <a:ext cx="7654970" cy="194563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249" t="5306"/>
          <a:stretch/>
        </p:blipFill>
        <p:spPr>
          <a:xfrm>
            <a:off x="168776" y="2007346"/>
            <a:ext cx="4254500" cy="3132138"/>
          </a:xfrm>
          <a:prstGeom prst="rect">
            <a:avLst/>
          </a:prstGeom>
        </p:spPr>
      </p:pic>
    </p:spTree>
    <p:extLst>
      <p:ext uri="{BB962C8B-B14F-4D97-AF65-F5344CB8AC3E}">
        <p14:creationId xmlns:p14="http://schemas.microsoft.com/office/powerpoint/2010/main" val="54036910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82AB"/>
        </a:solidFill>
        <a:effectLst/>
      </p:bgPr>
    </p:bg>
    <p:spTree>
      <p:nvGrpSpPr>
        <p:cNvPr id="1" name=""/>
        <p:cNvGrpSpPr/>
        <p:nvPr/>
      </p:nvGrpSpPr>
      <p:grpSpPr>
        <a:xfrm>
          <a:off x="0" y="0"/>
          <a:ext cx="0" cy="0"/>
          <a:chOff x="0" y="0"/>
          <a:chExt cx="0" cy="0"/>
        </a:xfrm>
      </p:grpSpPr>
      <p:sp>
        <p:nvSpPr>
          <p:cNvPr id="20482" name="TextBox 4"/>
          <p:cNvSpPr txBox="1">
            <a:spLocks noChangeArrowheads="1"/>
          </p:cNvSpPr>
          <p:nvPr/>
        </p:nvSpPr>
        <p:spPr bwMode="auto">
          <a:xfrm>
            <a:off x="0" y="905299"/>
            <a:ext cx="9104691" cy="5539978"/>
          </a:xfrm>
          <a:prstGeom prst="rect">
            <a:avLst/>
          </a:prstGeom>
          <a:noFill/>
          <a:ln w="9525">
            <a:noFill/>
            <a:miter lim="800000"/>
            <a:headEnd/>
            <a:tailEnd/>
          </a:ln>
        </p:spPr>
        <p:txBody>
          <a:bodyPr wrap="square">
            <a:spAutoFit/>
          </a:bodyPr>
          <a:lstStyle/>
          <a:p>
            <a:pPr lvl="0" eaLnBrk="0" hangingPunct="0">
              <a:defRPr/>
            </a:pPr>
            <a:r>
              <a:rPr lang="en-US" altLang="en-US" sz="1000" b="1" dirty="0">
                <a:solidFill>
                  <a:prstClr val="white"/>
                </a:solidFill>
                <a:latin typeface="Arial Narrow" panose="020B0606020202030204" pitchFamily="34" charset="0"/>
              </a:rPr>
              <a:t>Bloomberg Barclays U.S. Credit Index </a:t>
            </a:r>
            <a:r>
              <a:rPr lang="en-US" altLang="en-US" sz="1000" dirty="0">
                <a:solidFill>
                  <a:prstClr val="white"/>
                </a:solidFill>
                <a:latin typeface="Arial Narrow" panose="020B0606020202030204" pitchFamily="34" charset="0"/>
              </a:rPr>
              <a:t>is composed of all publicly issued, fixed-rate, nonconvertible, investment-grade corporate debt. Issues are rated at least Baa by Moody’s Investors Service or BBB by Standard &amp; Poor’s, if unrated by Moody’s. Collateralized Mortgage Obligations (CMOs) are not included. Total return comprises price appreciation/depreciation and income as a percentage of the original investment.</a:t>
            </a:r>
          </a:p>
          <a:p>
            <a:pPr lvl="0" eaLnBrk="0" hangingPunct="0">
              <a:defRPr/>
            </a:pPr>
            <a:endParaRPr lang="en-US" altLang="en-US" sz="1000" b="1" dirty="0">
              <a:solidFill>
                <a:prstClr val="white"/>
              </a:solidFill>
              <a:latin typeface="Arial Narrow" panose="020B0606020202030204" pitchFamily="34" charset="0"/>
            </a:endParaRPr>
          </a:p>
          <a:p>
            <a:pPr lvl="0">
              <a:defRPr/>
            </a:pPr>
            <a:r>
              <a:rPr lang="en-US" altLang="en-US" sz="1000" b="1" dirty="0">
                <a:solidFill>
                  <a:prstClr val="white"/>
                </a:solidFill>
                <a:latin typeface="Arial Narrow" panose="020B0606020202030204" pitchFamily="34" charset="0"/>
              </a:rPr>
              <a:t>Bloomberg Barclays U.S. Treasury Bond Index </a:t>
            </a:r>
            <a:r>
              <a:rPr lang="en-US" altLang="en-US" sz="1000" dirty="0">
                <a:solidFill>
                  <a:prstClr val="white"/>
                </a:solidFill>
                <a:latin typeface="Arial Narrow" panose="020B0606020202030204" pitchFamily="34" charset="0"/>
              </a:rPr>
              <a:t>is part of Barclays global family of government bonds indices. The index measures the performance of the U.S. Treasury bond market, using market capitalization weighting and a standard rule-based inclusion methodology.</a:t>
            </a:r>
          </a:p>
          <a:p>
            <a:pPr lvl="0">
              <a:defRPr/>
            </a:pPr>
            <a:endParaRPr lang="en-US" altLang="en-US" sz="1000" b="1" dirty="0">
              <a:solidFill>
                <a:prstClr val="white"/>
              </a:solidFill>
              <a:latin typeface="Arial Narrow" panose="020B0606020202030204" pitchFamily="34" charset="0"/>
            </a:endParaRPr>
          </a:p>
          <a:p>
            <a:pPr lvl="0">
              <a:defRPr/>
            </a:pPr>
            <a:r>
              <a:rPr lang="en-US" altLang="en-US" sz="1000" b="1" dirty="0">
                <a:solidFill>
                  <a:prstClr val="white"/>
                </a:solidFill>
                <a:latin typeface="Arial Narrow" panose="020B0606020202030204" pitchFamily="34" charset="0"/>
              </a:rPr>
              <a:t>ICE </a:t>
            </a:r>
            <a:r>
              <a:rPr lang="en-US" altLang="en-US" sz="1000" b="1" dirty="0" err="1">
                <a:solidFill>
                  <a:prstClr val="white"/>
                </a:solidFill>
                <a:latin typeface="Arial Narrow" panose="020B0606020202030204" pitchFamily="34" charset="0"/>
              </a:rPr>
              <a:t>BofAML</a:t>
            </a:r>
            <a:r>
              <a:rPr lang="en-US" altLang="en-US" sz="1000" b="1" dirty="0">
                <a:solidFill>
                  <a:prstClr val="white"/>
                </a:solidFill>
                <a:latin typeface="Arial Narrow" panose="020B0606020202030204" pitchFamily="34" charset="0"/>
              </a:rPr>
              <a:t> U.S. High Yield Index </a:t>
            </a:r>
            <a:r>
              <a:rPr lang="en-US" altLang="en-US" sz="1000" dirty="0">
                <a:solidFill>
                  <a:prstClr val="white"/>
                </a:solidFill>
                <a:latin typeface="Arial Narrow" panose="020B0606020202030204" pitchFamily="34" charset="0"/>
              </a:rPr>
              <a:t>tracks the performance of below investment grade U.S. dollar denominated corporate bonds publicly issued in the U.S. domestic market.</a:t>
            </a:r>
            <a:endParaRPr lang="en-US" altLang="en-US" sz="1000" b="1" dirty="0">
              <a:solidFill>
                <a:prstClr val="white"/>
              </a:solidFill>
              <a:latin typeface="Arial Narrow" panose="020B0606020202030204" pitchFamily="34" charset="0"/>
            </a:endParaRPr>
          </a:p>
          <a:p>
            <a:pPr lvl="0">
              <a:defRPr/>
            </a:pPr>
            <a:endParaRPr lang="en-US" altLang="en-US" sz="1000" b="1" dirty="0">
              <a:solidFill>
                <a:prstClr val="white"/>
              </a:solidFill>
              <a:latin typeface="Arial Narrow" panose="020B0606020202030204" pitchFamily="34" charset="0"/>
            </a:endParaRPr>
          </a:p>
          <a:p>
            <a:pPr lvl="0" eaLnBrk="0" hangingPunct="0">
              <a:spcBef>
                <a:spcPct val="20000"/>
              </a:spcBef>
              <a:defRPr/>
            </a:pPr>
            <a:r>
              <a:rPr lang="en-US" altLang="en-US" sz="1000" b="1" dirty="0">
                <a:solidFill>
                  <a:prstClr val="white"/>
                </a:solidFill>
                <a:latin typeface="Arial Narrow" panose="020B0606020202030204" pitchFamily="34" charset="0"/>
              </a:rPr>
              <a:t>ICE </a:t>
            </a:r>
            <a:r>
              <a:rPr lang="en-US" altLang="en-US" sz="1000" b="1" dirty="0" err="1">
                <a:solidFill>
                  <a:prstClr val="white"/>
                </a:solidFill>
                <a:latin typeface="Arial Narrow" panose="020B0606020202030204" pitchFamily="34" charset="0"/>
              </a:rPr>
              <a:t>BofAML</a:t>
            </a:r>
            <a:r>
              <a:rPr lang="en-US" altLang="en-US" sz="1000" b="1" dirty="0">
                <a:solidFill>
                  <a:prstClr val="white"/>
                </a:solidFill>
                <a:latin typeface="Arial Narrow" panose="020B0606020202030204" pitchFamily="34" charset="0"/>
              </a:rPr>
              <a:t> U.S. 3-Month Treasury Bill Index</a:t>
            </a:r>
            <a:r>
              <a:rPr lang="en-US" altLang="en-US" sz="1000" dirty="0">
                <a:solidFill>
                  <a:prstClr val="white"/>
                </a:solidFill>
                <a:latin typeface="Arial Narrow" panose="020B0606020202030204" pitchFamily="34" charset="0"/>
              </a:rPr>
              <a:t> is comprised of a single issue purchased at the beginning of the month and held for a full month. At the end of the month, that issue is sold and rolled into a newly selected issue.</a:t>
            </a:r>
          </a:p>
          <a:p>
            <a:pPr lvl="0" eaLnBrk="0" hangingPunct="0">
              <a:spcBef>
                <a:spcPct val="20000"/>
              </a:spcBef>
              <a:defRPr/>
            </a:pPr>
            <a:endParaRPr lang="en-US" altLang="en-US" sz="1000" b="1" dirty="0">
              <a:solidFill>
                <a:prstClr val="white"/>
              </a:solidFill>
              <a:latin typeface="Arial Narrow" panose="020B0606020202030204" pitchFamily="34" charset="0"/>
            </a:endParaRPr>
          </a:p>
          <a:p>
            <a:pPr lvl="0">
              <a:defRPr/>
            </a:pPr>
            <a:r>
              <a:rPr lang="en-US" altLang="en-US" sz="1000" b="1" dirty="0">
                <a:solidFill>
                  <a:prstClr val="white"/>
                </a:solidFill>
                <a:latin typeface="Arial Narrow" panose="020B0606020202030204" pitchFamily="34" charset="0"/>
              </a:rPr>
              <a:t>MSCI-Europe, Australasia, Far East (EAFE) Index </a:t>
            </a:r>
            <a:r>
              <a:rPr lang="en-US" altLang="en-US" sz="1000" dirty="0">
                <a:solidFill>
                  <a:prstClr val="white"/>
                </a:solidFill>
                <a:latin typeface="Arial Narrow" panose="020B0606020202030204" pitchFamily="34" charset="0"/>
              </a:rPr>
              <a:t>is an equity index which captures large- and mid-cap representation across developed markets countries around the world, excluding the U.S. and Canada. The index covers approximately 85% of the free float-adjusted market capitalization in each country.</a:t>
            </a:r>
          </a:p>
          <a:p>
            <a:pPr lvl="0">
              <a:defRPr/>
            </a:pPr>
            <a:endParaRPr lang="en-US" altLang="en-US" sz="1000" b="1" dirty="0">
              <a:solidFill>
                <a:prstClr val="white"/>
              </a:solidFill>
              <a:latin typeface="Arial Narrow" panose="020B0606020202030204" pitchFamily="34" charset="0"/>
            </a:endParaRPr>
          </a:p>
          <a:p>
            <a:pPr lvl="0">
              <a:defRPr/>
            </a:pPr>
            <a:r>
              <a:rPr lang="en-US" altLang="en-US" sz="1000" b="1" dirty="0">
                <a:solidFill>
                  <a:prstClr val="white"/>
                </a:solidFill>
                <a:latin typeface="Arial Narrow" panose="020B0606020202030204" pitchFamily="34" charset="0"/>
              </a:rPr>
              <a:t>Russell 2000® Index </a:t>
            </a:r>
            <a:r>
              <a:rPr lang="en-US" altLang="en-US" sz="1000" dirty="0">
                <a:solidFill>
                  <a:prstClr val="white"/>
                </a:solidFill>
                <a:latin typeface="Arial Narrow" panose="020B0606020202030204" pitchFamily="34" charset="0"/>
              </a:rPr>
              <a:t>measures the performance of the small-cap segment of the U.S. equity universe. The Russell 2000 is a subset of the Russell 3000® Index representing approximately 10% of the total market capitalization of that index. It includes approximately 2000 of the smallest securities based on a combination of their market cap and current index membership. The Russell 2000® Index is constructed to provide a comprehensive and unbiased small-cap barometer and is completely reconstituted annually to ensure larger stocks do not distort the performance and characteristics of the true small-cap opportunity set. </a:t>
            </a:r>
          </a:p>
          <a:p>
            <a:pPr lvl="0">
              <a:defRPr/>
            </a:pPr>
            <a:endParaRPr lang="en-US" altLang="en-US" sz="1000" b="1" dirty="0">
              <a:solidFill>
                <a:prstClr val="white"/>
              </a:solidFill>
              <a:latin typeface="Arial Narrow" panose="020B0606020202030204" pitchFamily="34" charset="0"/>
            </a:endParaRPr>
          </a:p>
          <a:p>
            <a:pPr lvl="0" eaLnBrk="0" hangingPunct="0">
              <a:defRPr/>
            </a:pPr>
            <a:r>
              <a:rPr lang="en-US" altLang="en-US" sz="1000" b="1" dirty="0">
                <a:solidFill>
                  <a:prstClr val="white"/>
                </a:solidFill>
                <a:latin typeface="Arial Narrow" panose="020B0606020202030204" pitchFamily="34" charset="0"/>
              </a:rPr>
              <a:t>Russell Midcap® Growth Index </a:t>
            </a:r>
            <a:r>
              <a:rPr lang="en-US" altLang="en-US" sz="1000" dirty="0">
                <a:solidFill>
                  <a:prstClr val="white"/>
                </a:solidFill>
                <a:latin typeface="Arial Narrow" panose="020B0606020202030204" pitchFamily="34" charset="0"/>
              </a:rPr>
              <a:t>measures the performance of the mid-cap growth segment of the U.S. equity universe. It includes those Russell Midcap® Index companies with higher price-to-book ratios and higher forecasted growth values. The Russell Midcap® Growth Index is constructed to provide a comprehensive and unbiased barometer of the mid-cap growth market. The Index is completely reconstituted annually to ensure larger stocks do not distort the performance and characteristics of the true mid-cap growth market.</a:t>
            </a:r>
          </a:p>
          <a:p>
            <a:pPr lvl="0" eaLnBrk="0" hangingPunct="0">
              <a:defRPr/>
            </a:pPr>
            <a:endParaRPr lang="en-US" altLang="en-US" sz="1000" b="1" dirty="0">
              <a:solidFill>
                <a:prstClr val="white"/>
              </a:solidFill>
              <a:latin typeface="Arial Narrow" panose="020B0606020202030204" pitchFamily="34" charset="0"/>
            </a:endParaRPr>
          </a:p>
          <a:p>
            <a:pPr lvl="0">
              <a:defRPr/>
            </a:pPr>
            <a:r>
              <a:rPr lang="en-US" altLang="en-US" sz="1000" b="1" dirty="0">
                <a:solidFill>
                  <a:prstClr val="white"/>
                </a:solidFill>
                <a:latin typeface="Arial Narrow" panose="020B0606020202030204" pitchFamily="34" charset="0"/>
              </a:rPr>
              <a:t>S&amp;P 500 Index </a:t>
            </a:r>
            <a:r>
              <a:rPr lang="en-US" altLang="en-US" sz="1000" dirty="0">
                <a:solidFill>
                  <a:prstClr val="white"/>
                </a:solidFill>
                <a:latin typeface="Arial Narrow" panose="020B0606020202030204" pitchFamily="34" charset="0"/>
              </a:rPr>
              <a:t>is an unmanaged capitalization-weighted index of 500 stocks designated to measure performance of the broad domestic economy through changes in the aggregate market value of 500 stocks representing all major industries.</a:t>
            </a:r>
          </a:p>
          <a:p>
            <a:pPr marL="0" lvl="1">
              <a:defRPr/>
            </a:pPr>
            <a:endParaRPr lang="en-US" sz="1000" dirty="0">
              <a:solidFill>
                <a:srgbClr val="FFFFFF"/>
              </a:solidFill>
              <a:latin typeface="Arial Narrow" panose="020B0606020202030204" pitchFamily="34" charset="0"/>
            </a:endParaRPr>
          </a:p>
          <a:p>
            <a:pPr marL="0" lvl="1">
              <a:defRPr/>
            </a:pPr>
            <a:r>
              <a:rPr lang="en-US" sz="1000" dirty="0">
                <a:solidFill>
                  <a:srgbClr val="FFFFFF"/>
                </a:solidFill>
                <a:latin typeface="Arial Narrow" panose="020B0606020202030204" pitchFamily="34" charset="0"/>
              </a:rPr>
              <a:t>Mutual funds are subject to risks and fluctuate in value. </a:t>
            </a:r>
            <a:r>
              <a:rPr lang="en-US" sz="1000" dirty="0" smtClean="0">
                <a:solidFill>
                  <a:srgbClr val="FFFFFF"/>
                </a:solidFill>
                <a:latin typeface="Arial Narrow" panose="020B0606020202030204" pitchFamily="34" charset="0"/>
              </a:rPr>
              <a:t> The </a:t>
            </a:r>
            <a:r>
              <a:rPr lang="en-US" sz="1000" dirty="0">
                <a:solidFill>
                  <a:srgbClr val="FFFFFF"/>
                </a:solidFill>
                <a:latin typeface="Arial Narrow" panose="020B0606020202030204" pitchFamily="34" charset="0"/>
              </a:rPr>
              <a:t>material presented is for information purposes only.  </a:t>
            </a:r>
            <a:br>
              <a:rPr lang="en-US" sz="1000" dirty="0">
                <a:solidFill>
                  <a:srgbClr val="FFFFFF"/>
                </a:solidFill>
                <a:latin typeface="Arial Narrow" panose="020B0606020202030204" pitchFamily="34" charset="0"/>
              </a:rPr>
            </a:br>
            <a:endParaRPr lang="en-US" sz="1000" dirty="0">
              <a:solidFill>
                <a:srgbClr val="FFFFFF"/>
              </a:solidFill>
              <a:latin typeface="Arial Narrow" panose="020B0606020202030204" pitchFamily="34" charset="0"/>
            </a:endParaRPr>
          </a:p>
          <a:p>
            <a:pPr marL="0" lvl="1">
              <a:defRPr/>
            </a:pPr>
            <a:r>
              <a:rPr lang="en-US" sz="1000" dirty="0">
                <a:solidFill>
                  <a:prstClr val="white"/>
                </a:solidFill>
                <a:latin typeface="Arial Narrow" panose="020B0606020202030204" pitchFamily="34" charset="0"/>
              </a:rPr>
              <a:t>Tax information presented is generic in nature and should not be considered advice.  </a:t>
            </a:r>
            <a:r>
              <a:rPr lang="en-US" sz="1000" dirty="0" smtClean="0">
                <a:solidFill>
                  <a:prstClr val="white"/>
                </a:solidFill>
                <a:latin typeface="Arial Narrow" panose="020B0606020202030204" pitchFamily="34" charset="0"/>
              </a:rPr>
              <a:t>Consult </a:t>
            </a:r>
            <a:r>
              <a:rPr lang="en-US" sz="1000" dirty="0">
                <a:solidFill>
                  <a:prstClr val="white"/>
                </a:solidFill>
                <a:latin typeface="Arial Narrow" panose="020B0606020202030204" pitchFamily="34" charset="0"/>
              </a:rPr>
              <a:t>your personal tax </a:t>
            </a:r>
            <a:r>
              <a:rPr lang="en-US" sz="1000" dirty="0" smtClean="0">
                <a:solidFill>
                  <a:prstClr val="white"/>
                </a:solidFill>
                <a:latin typeface="Arial Narrow" panose="020B0606020202030204" pitchFamily="34" charset="0"/>
              </a:rPr>
              <a:t>advisor </a:t>
            </a:r>
            <a:r>
              <a:rPr lang="en-US" sz="1000" dirty="0">
                <a:solidFill>
                  <a:prstClr val="white"/>
                </a:solidFill>
                <a:latin typeface="Arial Narrow" panose="020B0606020202030204" pitchFamily="34" charset="0"/>
              </a:rPr>
              <a:t>regarding your situation. </a:t>
            </a:r>
            <a:endParaRPr lang="en-US" sz="1000" dirty="0" smtClean="0">
              <a:solidFill>
                <a:prstClr val="white"/>
              </a:solidFill>
              <a:latin typeface="Arial Narrow" panose="020B0606020202030204" pitchFamily="34" charset="0"/>
            </a:endParaRPr>
          </a:p>
          <a:p>
            <a:pPr marL="0" lvl="1">
              <a:defRPr/>
            </a:pPr>
            <a:endParaRPr lang="en-US" sz="1000" dirty="0">
              <a:solidFill>
                <a:prstClr val="white"/>
              </a:solidFill>
              <a:latin typeface="Arial Narrow" panose="020B0606020202030204" pitchFamily="34" charset="0"/>
            </a:endParaRPr>
          </a:p>
          <a:p>
            <a:pPr marL="0" lvl="1">
              <a:defRPr/>
            </a:pPr>
            <a:r>
              <a:rPr lang="en-US" sz="1000" dirty="0">
                <a:solidFill>
                  <a:srgbClr val="FFFFFF"/>
                </a:solidFill>
                <a:latin typeface="Arial Narrow" panose="020B0606020202030204" pitchFamily="34" charset="0"/>
              </a:rPr>
              <a:t>Diversification does not assure a profit nor protect against loss.</a:t>
            </a:r>
            <a:br>
              <a:rPr lang="en-US" sz="1000" dirty="0">
                <a:solidFill>
                  <a:srgbClr val="FFFFFF"/>
                </a:solidFill>
                <a:latin typeface="Arial Narrow" panose="020B0606020202030204" pitchFamily="34" charset="0"/>
              </a:rPr>
            </a:br>
            <a:endParaRPr lang="en-US" sz="1000" dirty="0">
              <a:solidFill>
                <a:srgbClr val="FFFFFF"/>
              </a:solidFill>
              <a:latin typeface="Arial Narrow" panose="020B0606020202030204" pitchFamily="34" charset="0"/>
            </a:endParaRPr>
          </a:p>
          <a:p>
            <a:pPr marL="0" lvl="1">
              <a:defRPr/>
            </a:pPr>
            <a:r>
              <a:rPr lang="en-US" sz="1000" i="1" dirty="0">
                <a:solidFill>
                  <a:srgbClr val="FFFFFF"/>
                </a:solidFill>
                <a:latin typeface="Arial Narrow" panose="020B0606020202030204" pitchFamily="34" charset="0"/>
              </a:rPr>
              <a:t>Investors should carefully consider the fund's investment objectives, risks, charges and expenses before investing. To obtain a summary prospectus or prospectus containing this and other information, contact us or visit FederatedInvestors.com. Please carefully read the summary prospectus or prospectus before investing.</a:t>
            </a:r>
          </a:p>
        </p:txBody>
      </p:sp>
      <p:sp>
        <p:nvSpPr>
          <p:cNvPr id="4" name="TextBox 3"/>
          <p:cNvSpPr txBox="1"/>
          <p:nvPr/>
        </p:nvSpPr>
        <p:spPr>
          <a:xfrm>
            <a:off x="0" y="6549681"/>
            <a:ext cx="3245809" cy="246221"/>
          </a:xfrm>
          <a:prstGeom prst="rect">
            <a:avLst/>
          </a:prstGeom>
          <a:noFill/>
        </p:spPr>
        <p:txBody>
          <a:bodyPr wrap="square">
            <a:spAutoFit/>
          </a:bodyPr>
          <a:lstStyle/>
          <a:p>
            <a:pPr marL="117475" lvl="1" fontAlgn="auto">
              <a:spcBef>
                <a:spcPts val="0"/>
              </a:spcBef>
              <a:spcAft>
                <a:spcPts val="0"/>
              </a:spcAft>
              <a:defRPr/>
            </a:pPr>
            <a:r>
              <a:rPr lang="en-US" sz="1000" dirty="0">
                <a:solidFill>
                  <a:prstClr val="white"/>
                </a:solidFill>
                <a:latin typeface="Arial Narrow" panose="020B0606020202030204" pitchFamily="34" charset="0"/>
                <a:cs typeface="Arial" panose="020B0604020202020204" pitchFamily="34" charset="0"/>
              </a:rPr>
              <a:t>Federated Securities Corp</a:t>
            </a:r>
            <a:r>
              <a:rPr lang="en-US" sz="1000" dirty="0" smtClean="0">
                <a:solidFill>
                  <a:prstClr val="white"/>
                </a:solidFill>
                <a:latin typeface="Arial Narrow" panose="020B0606020202030204" pitchFamily="34" charset="0"/>
                <a:cs typeface="Arial" panose="020B0604020202020204" pitchFamily="34" charset="0"/>
              </a:rPr>
              <a:t>.</a:t>
            </a:r>
            <a:endParaRPr lang="en-US" sz="1000" dirty="0">
              <a:solidFill>
                <a:prstClr val="white"/>
              </a:solidFill>
              <a:latin typeface="Arial Narrow" panose="020B0606020202030204" pitchFamily="34" charset="0"/>
              <a:cs typeface="Arial" panose="020B0604020202020204" pitchFamily="34" charset="0"/>
            </a:endParaRPr>
          </a:p>
        </p:txBody>
      </p:sp>
      <p:pic>
        <p:nvPicPr>
          <p:cNvPr id="20484" name="Picture 8" descr="Fed_Logo_White_NoTa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1278" y="371160"/>
            <a:ext cx="2044620" cy="32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391268" y="6579241"/>
            <a:ext cx="1675459" cy="246221"/>
          </a:xfrm>
          <a:prstGeom prst="rect">
            <a:avLst/>
          </a:prstGeom>
        </p:spPr>
        <p:txBody>
          <a:bodyPr wrap="none">
            <a:spAutoFit/>
          </a:bodyPr>
          <a:lstStyle/>
          <a:p>
            <a:pPr>
              <a:defRPr/>
            </a:pPr>
            <a:r>
              <a:rPr lang="en-US" sz="1000" dirty="0" smtClean="0">
                <a:solidFill>
                  <a:prstClr val="white"/>
                </a:solidFill>
                <a:latin typeface="Arial Narrow" panose="020B0606020202030204" pitchFamily="34" charset="0"/>
              </a:rPr>
              <a:t>2018 ©Federated </a:t>
            </a:r>
            <a:r>
              <a:rPr lang="en-US" sz="1000" dirty="0">
                <a:solidFill>
                  <a:prstClr val="white"/>
                </a:solidFill>
                <a:latin typeface="Arial Narrow" panose="020B0606020202030204" pitchFamily="34" charset="0"/>
              </a:rPr>
              <a:t>Investors, Inc.</a:t>
            </a:r>
          </a:p>
        </p:txBody>
      </p:sp>
      <p:sp>
        <p:nvSpPr>
          <p:cNvPr id="6" name="Rectangle 5"/>
          <p:cNvSpPr/>
          <p:nvPr/>
        </p:nvSpPr>
        <p:spPr>
          <a:xfrm>
            <a:off x="8272412" y="6394106"/>
            <a:ext cx="774571" cy="246221"/>
          </a:xfrm>
          <a:prstGeom prst="rect">
            <a:avLst/>
          </a:prstGeom>
        </p:spPr>
        <p:txBody>
          <a:bodyPr wrap="none">
            <a:spAutoFit/>
          </a:bodyPr>
          <a:lstStyle/>
          <a:p>
            <a:pPr>
              <a:defRPr/>
            </a:pPr>
            <a:r>
              <a:rPr lang="en-US" sz="1000" dirty="0">
                <a:solidFill>
                  <a:prstClr val="white"/>
                </a:solidFill>
                <a:latin typeface="Arial Narrow" panose="020B0606020202030204" pitchFamily="34" charset="0"/>
                <a:cs typeface="Arial" panose="020B0604020202020204" pitchFamily="34" charset="0"/>
              </a:rPr>
              <a:t>45630 </a:t>
            </a:r>
            <a:r>
              <a:rPr lang="en-US" sz="1000" dirty="0" smtClean="0">
                <a:solidFill>
                  <a:prstClr val="white"/>
                </a:solidFill>
                <a:latin typeface="Arial Narrow" panose="020B0606020202030204" pitchFamily="34" charset="0"/>
                <a:cs typeface="Arial" panose="020B0604020202020204" pitchFamily="34" charset="0"/>
              </a:rPr>
              <a:t>(8/18)</a:t>
            </a:r>
            <a:endParaRPr lang="en-US" sz="1000" dirty="0">
              <a:solidFill>
                <a:prstClr val="white"/>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718885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0" y="6678706"/>
            <a:ext cx="457200" cy="228600"/>
          </a:xfrm>
        </p:spPr>
        <p:txBody>
          <a:bodyPr/>
          <a:lstStyle/>
          <a:p>
            <a:pPr>
              <a:defRPr/>
            </a:pPr>
            <a:fld id="{EA89AC39-8759-43A9-A3CC-C3842D5CFC56}" type="slidenum">
              <a:rPr lang="en-US" smtClean="0"/>
              <a:pPr>
                <a:defRPr/>
              </a:pPr>
              <a:t>2</a:t>
            </a:fld>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2087" b="2621"/>
          <a:stretch/>
        </p:blipFill>
        <p:spPr>
          <a:xfrm>
            <a:off x="319088" y="246063"/>
            <a:ext cx="8524875" cy="609123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9087" y="5057729"/>
            <a:ext cx="5694255" cy="609200"/>
          </a:xfrm>
          <a:prstGeom prst="rect">
            <a:avLst/>
          </a:prstGeom>
        </p:spPr>
      </p:pic>
    </p:spTree>
    <p:extLst>
      <p:ext uri="{BB962C8B-B14F-4D97-AF65-F5344CB8AC3E}">
        <p14:creationId xmlns:p14="http://schemas.microsoft.com/office/powerpoint/2010/main" val="91127955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3048" b="13333"/>
          <a:stretch/>
        </p:blipFill>
        <p:spPr>
          <a:xfrm>
            <a:off x="319088" y="1701800"/>
            <a:ext cx="4254500" cy="3132138"/>
          </a:xfrm>
          <a:prstGeom prst="rect">
            <a:avLst/>
          </a:prstGeom>
        </p:spPr>
      </p:pic>
      <p:sp>
        <p:nvSpPr>
          <p:cNvPr id="5" name="Content Placeholder 4"/>
          <p:cNvSpPr>
            <a:spLocks noGrp="1"/>
          </p:cNvSpPr>
          <p:nvPr>
            <p:ph idx="1"/>
          </p:nvPr>
        </p:nvSpPr>
        <p:spPr/>
        <p:txBody>
          <a:bodyPr/>
          <a:lstStyle/>
          <a:p>
            <a:r>
              <a:rPr lang="en-US" dirty="0" smtClean="0"/>
              <a:t>Women’s roles in the workforce have changed significantly.</a:t>
            </a:r>
            <a:endParaRPr lang="en-US" dirty="0"/>
          </a:p>
        </p:txBody>
      </p:sp>
      <p:sp>
        <p:nvSpPr>
          <p:cNvPr id="23" name="Text Placeholder 22"/>
          <p:cNvSpPr>
            <a:spLocks noGrp="1"/>
          </p:cNvSpPr>
          <p:nvPr>
            <p:ph type="body" sz="quarter" idx="13"/>
          </p:nvPr>
        </p:nvSpPr>
        <p:spPr/>
        <p:txBody>
          <a:bodyPr>
            <a:normAutofit/>
          </a:bodyPr>
          <a:lstStyle/>
          <a:p>
            <a:pPr>
              <a:spcAft>
                <a:spcPts val="0"/>
              </a:spcAft>
            </a:pPr>
            <a:r>
              <a:rPr lang="en-US" sz="750" i="1" baseline="30000" dirty="0" smtClean="0"/>
              <a:t>1</a:t>
            </a:r>
            <a:r>
              <a:rPr lang="en-US" sz="750" i="1" dirty="0"/>
              <a:t>The </a:t>
            </a:r>
            <a:r>
              <a:rPr lang="en-US" sz="750" i="1" dirty="0" smtClean="0"/>
              <a:t>2017 </a:t>
            </a:r>
            <a:r>
              <a:rPr lang="en-US" sz="750" i="1" dirty="0"/>
              <a:t>State of Women-Owned Businesses Report, American Express </a:t>
            </a:r>
            <a:r>
              <a:rPr lang="en-US" sz="750" i="1" dirty="0" smtClean="0"/>
              <a:t>OPEN</a:t>
            </a:r>
          </a:p>
          <a:p>
            <a:pPr>
              <a:spcAft>
                <a:spcPts val="0"/>
              </a:spcAft>
            </a:pPr>
            <a:r>
              <a:rPr lang="en-US" sz="750" i="1" baseline="30000" dirty="0"/>
              <a:t>2</a:t>
            </a:r>
            <a:r>
              <a:rPr lang="en-US" sz="750" i="1" dirty="0"/>
              <a:t>Data compiled by Bloomberg news, </a:t>
            </a:r>
            <a:r>
              <a:rPr lang="en-US" sz="750" i="1" dirty="0" smtClean="0"/>
              <a:t>2010</a:t>
            </a:r>
            <a:endParaRPr lang="en-US" sz="750" i="1"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3</a:t>
            </a:fld>
            <a:endParaRPr lang="en-US" dirty="0"/>
          </a:p>
        </p:txBody>
      </p:sp>
      <p:sp>
        <p:nvSpPr>
          <p:cNvPr id="9" name="TextBox 8"/>
          <p:cNvSpPr txBox="1"/>
          <p:nvPr/>
        </p:nvSpPr>
        <p:spPr>
          <a:xfrm>
            <a:off x="319087" y="4833939"/>
            <a:ext cx="8524875" cy="1503361"/>
          </a:xfrm>
          <a:prstGeom prst="rect">
            <a:avLst/>
          </a:prstGeom>
          <a:solidFill>
            <a:srgbClr val="5482AB"/>
          </a:solidFill>
        </p:spPr>
        <p:txBody>
          <a:bodyPr wrap="square" tIns="91440" rtlCol="0" anchor="t" anchorCtr="0">
            <a:noAutofit/>
          </a:bodyPr>
          <a:lstStyle/>
          <a:p>
            <a:pPr marL="115888">
              <a:spcAft>
                <a:spcPts val="600"/>
              </a:spcAft>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Fact:</a:t>
            </a: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As of 2017,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it i</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s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estimated that there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are 11.6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million women-owned businesses in the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U.S.</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1</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6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These women-owned businesses generated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over $1.7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trillion in revenue and employed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nearly 9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million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people.</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1</a:t>
            </a:r>
            <a:endPar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600"/>
              </a:spcAft>
              <a:buFont typeface="Arial" panose="020B0604020202020204" pitchFamily="34" charset="0"/>
              <a:buChar char="•"/>
            </a:pPr>
            <a:r>
              <a:rPr lang="en-US" sz="11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42% of women with investable assets of at least $250,000 earned their wealth from their own salaries </a:t>
            </a:r>
            <a:br>
              <a:rPr lang="en-US" sz="11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and bonuses.</a:t>
            </a:r>
            <a:r>
              <a:rPr lang="en-US" sz="1100" b="1" baseline="30000"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1100" b="1"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p:txBody>
          <a:bodyPr/>
          <a:lstStyle/>
          <a:p>
            <a:r>
              <a:rPr lang="en-US" dirty="0"/>
              <a:t>In </a:t>
            </a:r>
            <a:r>
              <a:rPr lang="en-US" dirty="0" smtClean="0"/>
              <a:t>2015, </a:t>
            </a:r>
            <a:r>
              <a:rPr lang="en-US" dirty="0"/>
              <a:t>women accounted for </a:t>
            </a:r>
            <a:r>
              <a:rPr lang="en-US" dirty="0" smtClean="0"/>
              <a:t>52% </a:t>
            </a:r>
            <a:r>
              <a:rPr lang="en-US" dirty="0"/>
              <a:t>of all </a:t>
            </a:r>
            <a:r>
              <a:rPr lang="en-US" dirty="0" smtClean="0"/>
              <a:t>workers employed </a:t>
            </a:r>
            <a:r>
              <a:rPr lang="en-US" dirty="0"/>
              <a:t>in management, </a:t>
            </a:r>
            <a:r>
              <a:rPr lang="en-US" dirty="0" smtClean="0"/>
              <a:t>professional </a:t>
            </a:r>
            <a:r>
              <a:rPr lang="en-US" dirty="0"/>
              <a:t>and </a:t>
            </a:r>
            <a:r>
              <a:rPr lang="en-US" dirty="0" smtClean="0"/>
              <a:t>related occupations.</a:t>
            </a:r>
            <a:r>
              <a:rPr lang="en-US" sz="1600" baseline="30000" dirty="0" smtClean="0"/>
              <a:t>1</a:t>
            </a:r>
            <a:r>
              <a:rPr lang="en-US" dirty="0" smtClean="0"/>
              <a:t> </a:t>
            </a:r>
          </a:p>
        </p:txBody>
      </p:sp>
      <p:sp>
        <p:nvSpPr>
          <p:cNvPr id="14" name="Text Placeholder 13"/>
          <p:cNvSpPr>
            <a:spLocks noGrp="1"/>
          </p:cNvSpPr>
          <p:nvPr>
            <p:ph type="body" sz="quarter" idx="13"/>
          </p:nvPr>
        </p:nvSpPr>
        <p:spPr>
          <a:xfrm>
            <a:off x="15876" y="5694441"/>
            <a:ext cx="8843963" cy="1066800"/>
          </a:xfrm>
        </p:spPr>
        <p:txBody>
          <a:bodyPr>
            <a:normAutofit/>
          </a:bodyPr>
          <a:lstStyle/>
          <a:p>
            <a:pPr>
              <a:spcAft>
                <a:spcPts val="0"/>
              </a:spcAft>
            </a:pPr>
            <a:r>
              <a:rPr lang="en-US" sz="700" i="1" baseline="30000" dirty="0" smtClean="0"/>
              <a:t>1</a:t>
            </a:r>
            <a:r>
              <a:rPr lang="en-US" sz="700" i="1" dirty="0" smtClean="0"/>
              <a:t>Bureau </a:t>
            </a:r>
            <a:r>
              <a:rPr lang="en-US" sz="700" i="1" dirty="0"/>
              <a:t>of Labor Statistics, Current Population Survey, </a:t>
            </a:r>
            <a:r>
              <a:rPr lang="en-US" sz="700" i="1" dirty="0" smtClean="0"/>
              <a:t>Household </a:t>
            </a:r>
            <a:r>
              <a:rPr lang="en-US" sz="700" i="1" dirty="0"/>
              <a:t>Data Annual </a:t>
            </a:r>
            <a:r>
              <a:rPr lang="en-US" sz="700" i="1" dirty="0" smtClean="0"/>
              <a:t>Average </a:t>
            </a:r>
            <a:r>
              <a:rPr lang="en-US" sz="700" i="1" dirty="0"/>
              <a:t>2015 (2016</a:t>
            </a:r>
            <a:r>
              <a:rPr lang="en-US" sz="700" i="1" dirty="0" smtClean="0"/>
              <a:t>).</a:t>
            </a:r>
          </a:p>
          <a:p>
            <a:pPr>
              <a:spcAft>
                <a:spcPts val="0"/>
              </a:spcAft>
            </a:pPr>
            <a:r>
              <a:rPr lang="en-US" sz="700" i="1" baseline="30000" dirty="0" smtClean="0"/>
              <a:t>2</a:t>
            </a:r>
            <a:r>
              <a:rPr lang="en-US" sz="700" i="1" dirty="0" smtClean="0"/>
              <a:t>U.S</a:t>
            </a:r>
            <a:r>
              <a:rPr lang="en-US" sz="700" i="1" dirty="0"/>
              <a:t>. Bureau of Labor Statistics; </a:t>
            </a:r>
            <a:r>
              <a:rPr lang="en-US" sz="700" i="1" dirty="0" smtClean="0"/>
              <a:t>News Release, April 8, 2016.</a:t>
            </a:r>
          </a:p>
          <a:p>
            <a:pPr>
              <a:spcAft>
                <a:spcPts val="0"/>
              </a:spcAft>
            </a:pPr>
            <a:r>
              <a:rPr lang="en-US" sz="700" baseline="30000" dirty="0" smtClean="0"/>
              <a:t>3</a:t>
            </a:r>
            <a:r>
              <a:rPr lang="en-US" sz="700" dirty="0" smtClean="0"/>
              <a:t>White House study: The Long-Term Decline in Prime-Age Male Labor Force Participation </a:t>
            </a:r>
            <a:endParaRPr lang="en-US" sz="700" i="1"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4</a:t>
            </a:fld>
            <a:endParaRPr lang="en-US" dirty="0"/>
          </a:p>
        </p:txBody>
      </p:sp>
      <p:sp>
        <p:nvSpPr>
          <p:cNvPr id="12" name="TextBox 11"/>
          <p:cNvSpPr txBox="1"/>
          <p:nvPr/>
        </p:nvSpPr>
        <p:spPr>
          <a:xfrm>
            <a:off x="319087" y="4833939"/>
            <a:ext cx="8524875" cy="1503361"/>
          </a:xfrm>
          <a:prstGeom prst="rect">
            <a:avLst/>
          </a:prstGeom>
          <a:solidFill>
            <a:srgbClr val="5482AB"/>
          </a:solidFill>
        </p:spPr>
        <p:txBody>
          <a:bodyPr wrap="square" tIns="91440" rtlCol="0" anchor="t" anchorCtr="0">
            <a:noAutofit/>
          </a:bodyPr>
          <a:lstStyle/>
          <a:p>
            <a:pPr marL="115888">
              <a:spcAft>
                <a:spcPts val="1200"/>
              </a:spcAft>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Fact:</a:t>
            </a:r>
          </a:p>
          <a:p>
            <a:pPr marL="465138" indent="-180975">
              <a:spcAft>
                <a:spcPts val="12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Women earn more bachelor's degrees than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men.</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2</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5138" indent="-180975">
              <a:spcAft>
                <a:spcPts val="12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Since 1965, the prime-age male labor force participation rate has fallen by an average of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0.16 percentage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point each year, totaling an 8.3 percentage-point decline as of May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2016.</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3</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284163">
              <a:spcAft>
                <a:spcPts val="1200"/>
              </a:spcAft>
            </a:pP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8" name="Picture 5" descr="C:\Users\veltrrm\AppData\Local\Microsoft\Windows\Temporary Internet Files\Content.IE5\49CHO2S0\MP900442338[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976" t="3700" r="1513"/>
          <a:stretch/>
        </p:blipFill>
        <p:spPr bwMode="auto">
          <a:xfrm flipH="1">
            <a:off x="319087" y="1717675"/>
            <a:ext cx="4254499" cy="3116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7"/>
          <p:cNvSpPr>
            <a:spLocks noGrp="1"/>
          </p:cNvSpPr>
          <p:nvPr>
            <p:ph idx="1"/>
          </p:nvPr>
        </p:nvSpPr>
        <p:spPr/>
        <p:txBody>
          <a:bodyPr/>
          <a:lstStyle/>
          <a:p>
            <a:r>
              <a:rPr lang="en-US" dirty="0" smtClean="0"/>
              <a:t>Women are more patient when looking toward the future.</a:t>
            </a:r>
            <a:endParaRPr lang="en-US" dirty="0"/>
          </a:p>
        </p:txBody>
      </p:sp>
      <p:sp>
        <p:nvSpPr>
          <p:cNvPr id="51" name="Text Placeholder 50"/>
          <p:cNvSpPr>
            <a:spLocks noGrp="1"/>
          </p:cNvSpPr>
          <p:nvPr>
            <p:ph type="body" sz="quarter" idx="13"/>
          </p:nvPr>
        </p:nvSpPr>
        <p:spPr>
          <a:xfrm>
            <a:off x="0" y="5715994"/>
            <a:ext cx="8843963" cy="1066800"/>
          </a:xfrm>
        </p:spPr>
        <p:txBody>
          <a:bodyPr>
            <a:normAutofit/>
          </a:bodyPr>
          <a:lstStyle/>
          <a:p>
            <a:pPr>
              <a:spcAft>
                <a:spcPts val="0"/>
              </a:spcAft>
            </a:pPr>
            <a:r>
              <a:rPr lang="en-US" sz="700" i="1" baseline="30000" dirty="0"/>
              <a:t>1</a:t>
            </a:r>
            <a:r>
              <a:rPr lang="en-US" sz="700" i="1" dirty="0" smtClean="0"/>
              <a:t>Risk </a:t>
            </a:r>
            <a:r>
              <a:rPr lang="en-US" sz="700" i="1" dirty="0"/>
              <a:t>and Rules: The Role of Control in Financial Decision Making, Volume 13, Barclays Wealth and Ledbury Research, 2011  </a:t>
            </a:r>
            <a:endParaRPr lang="en-US" sz="700" i="1" dirty="0" smtClean="0"/>
          </a:p>
          <a:p>
            <a:pPr>
              <a:spcAft>
                <a:spcPts val="0"/>
              </a:spcAft>
            </a:pPr>
            <a:r>
              <a:rPr lang="en-US" sz="700" i="1" baseline="30000" dirty="0" smtClean="0"/>
              <a:t>2</a:t>
            </a:r>
            <a:r>
              <a:rPr lang="en-US" sz="700" i="1" dirty="0" smtClean="0"/>
              <a:t>“How </a:t>
            </a:r>
            <a:r>
              <a:rPr lang="en-US" sz="700" i="1" dirty="0"/>
              <a:t>America Saves,” Vanguard </a:t>
            </a:r>
            <a:r>
              <a:rPr lang="en-US" sz="700" i="1" dirty="0" smtClean="0"/>
              <a:t>2016 </a:t>
            </a:r>
            <a:r>
              <a:rPr lang="en-US" sz="700" i="1" dirty="0"/>
              <a:t>defined contribution plan data, June </a:t>
            </a:r>
            <a:r>
              <a:rPr lang="en-US" sz="700" i="1" dirty="0" smtClean="0"/>
              <a:t>2017</a:t>
            </a:r>
          </a:p>
          <a:p>
            <a:pPr>
              <a:spcAft>
                <a:spcPts val="0"/>
              </a:spcAft>
            </a:pPr>
            <a:r>
              <a:rPr lang="en-US" sz="700" baseline="30000" dirty="0"/>
              <a:t>3</a:t>
            </a:r>
            <a:r>
              <a:rPr lang="en-US" sz="700" dirty="0"/>
              <a:t>Millionairecorner.com, “Men vs. Women Investors,” Kent </a:t>
            </a:r>
            <a:r>
              <a:rPr lang="en-US" sz="700" dirty="0" err="1"/>
              <a:t>McDill</a:t>
            </a:r>
            <a:r>
              <a:rPr lang="en-US" sz="700" dirty="0"/>
              <a:t>, January 23, </a:t>
            </a:r>
            <a:r>
              <a:rPr lang="en-US" sz="700" dirty="0" smtClean="0"/>
              <a:t>2014.</a:t>
            </a:r>
            <a:endParaRPr lang="en-US" sz="700"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5</a:t>
            </a:fld>
            <a:endParaRPr lang="en-US" dirty="0"/>
          </a:p>
        </p:txBody>
      </p:sp>
      <p:sp>
        <p:nvSpPr>
          <p:cNvPr id="14" name="TextBox 13"/>
          <p:cNvSpPr txBox="1"/>
          <p:nvPr/>
        </p:nvSpPr>
        <p:spPr>
          <a:xfrm>
            <a:off x="319087" y="4833939"/>
            <a:ext cx="8524876" cy="1503361"/>
          </a:xfrm>
          <a:prstGeom prst="rect">
            <a:avLst/>
          </a:prstGeom>
          <a:solidFill>
            <a:srgbClr val="5482AB"/>
          </a:solidFill>
        </p:spPr>
        <p:txBody>
          <a:bodyPr wrap="square" tIns="91440" rtlCol="0" anchor="t" anchorCtr="0">
            <a:noAutofit/>
          </a:bodyPr>
          <a:lstStyle/>
          <a:p>
            <a:pPr marL="461963" indent="-177800">
              <a:spcAft>
                <a:spcPts val="1200"/>
              </a:spcAft>
              <a:buFont typeface="Arial" panose="020B0604020202020204" pitchFamily="34" charset="0"/>
              <a:buChar char="•"/>
            </a:pPr>
            <a:endPar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12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Women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are less likely than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men to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make emotionally driven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investments.</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1</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12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Women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saved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at rates that are about 2</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to 8</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higher than those of men.</a:t>
            </a:r>
            <a:r>
              <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rPr>
              <a:t>2</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marL="461963" indent="-177800">
              <a:spcAft>
                <a:spcPts val="12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Women are more averse to risk and excessive trading.</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3</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1" y="1911212"/>
            <a:ext cx="4440555" cy="296037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endParaRPr lang="en-US"/>
          </a:p>
        </p:txBody>
      </p:sp>
      <p:sp>
        <p:nvSpPr>
          <p:cNvPr id="2" name="Slide Number Placeholder 1"/>
          <p:cNvSpPr>
            <a:spLocks noGrp="1"/>
          </p:cNvSpPr>
          <p:nvPr>
            <p:ph type="sldNum" sz="quarter" idx="4"/>
          </p:nvPr>
        </p:nvSpPr>
        <p:spPr/>
        <p:txBody>
          <a:bodyPr/>
          <a:lstStyle/>
          <a:p>
            <a:pPr>
              <a:defRPr/>
            </a:pPr>
            <a:fld id="{EA89AC39-8759-43A9-A3CC-C3842D5CFC56}" type="slidenum">
              <a:rPr lang="en-US" smtClean="0"/>
              <a:pPr>
                <a:defRPr/>
              </a:pPr>
              <a:t>6</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836"/>
          <a:stretch/>
        </p:blipFill>
        <p:spPr>
          <a:xfrm>
            <a:off x="306388" y="246062"/>
            <a:ext cx="8534400" cy="60912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944" y="473979"/>
            <a:ext cx="6567019" cy="823271"/>
          </a:xfrm>
          <a:prstGeom prst="rect">
            <a:avLst/>
          </a:prstGeom>
        </p:spPr>
      </p:pic>
    </p:spTree>
    <p:extLst>
      <p:ext uri="{BB962C8B-B14F-4D97-AF65-F5344CB8AC3E}">
        <p14:creationId xmlns:p14="http://schemas.microsoft.com/office/powerpoint/2010/main" val="193658793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Placeholder 11268"/>
          <p:cNvSpPr>
            <a:spLocks noGrp="1"/>
          </p:cNvSpPr>
          <p:nvPr>
            <p:ph type="body" sz="quarter" idx="13"/>
          </p:nvPr>
        </p:nvSpPr>
        <p:spPr>
          <a:xfrm>
            <a:off x="-1" y="5739208"/>
            <a:ext cx="8843963" cy="1066800"/>
          </a:xfrm>
        </p:spPr>
        <p:txBody>
          <a:bodyPr>
            <a:normAutofit/>
          </a:bodyPr>
          <a:lstStyle/>
          <a:p>
            <a:pPr>
              <a:spcAft>
                <a:spcPts val="0"/>
              </a:spcAft>
            </a:pPr>
            <a:r>
              <a:rPr lang="en-US" sz="700" i="1" baseline="30000" dirty="0" smtClean="0"/>
              <a:t>1</a:t>
            </a:r>
            <a:r>
              <a:rPr lang="en-US" sz="700" i="1" dirty="0" smtClean="0"/>
              <a:t>Social </a:t>
            </a:r>
            <a:r>
              <a:rPr lang="en-US" sz="700" i="1" dirty="0"/>
              <a:t>Security Administration</a:t>
            </a:r>
            <a:r>
              <a:rPr lang="en-US" sz="700" dirty="0"/>
              <a:t>, Women and Social Security</a:t>
            </a:r>
            <a:r>
              <a:rPr lang="en-US" sz="700" i="1" baseline="30000" dirty="0" smtClean="0"/>
              <a:t>   </a:t>
            </a:r>
          </a:p>
          <a:p>
            <a:pPr>
              <a:spcAft>
                <a:spcPts val="0"/>
              </a:spcAft>
            </a:pPr>
            <a:r>
              <a:rPr lang="en-US" sz="700" i="1" baseline="30000" dirty="0" smtClean="0"/>
              <a:t>2</a:t>
            </a:r>
            <a:r>
              <a:rPr lang="en-US" sz="700" i="1" dirty="0" smtClean="0"/>
              <a:t>Selena Caldera, Social Security: A Key Retirement Resource for Women, AARP Public Policy Institute Fact Sheet No. 305, March 2016.</a:t>
            </a:r>
            <a:endParaRPr lang="en-US" sz="700" i="1" baseline="30000" dirty="0" smtClean="0"/>
          </a:p>
          <a:p>
            <a:pPr>
              <a:spcAft>
                <a:spcPts val="0"/>
              </a:spcAft>
            </a:pPr>
            <a:r>
              <a:rPr lang="en-US" sz="700" i="1" baseline="30000" dirty="0">
                <a:cs typeface="Arial" panose="020B0604020202020204" pitchFamily="34" charset="0"/>
              </a:rPr>
              <a:t>3</a:t>
            </a:r>
            <a:r>
              <a:rPr lang="en-US" sz="700" i="1" dirty="0" smtClean="0">
                <a:cs typeface="Arial" panose="020B0604020202020204" pitchFamily="34" charset="0"/>
              </a:rPr>
              <a:t>EBRI Security Projection Model, 2010, Pew Research Center, Pershing.com</a:t>
            </a:r>
            <a:endParaRPr lang="en-US" sz="700" i="1" dirty="0">
              <a:cs typeface="Arial" panose="020B0604020202020204" pitchFamily="34" charset="0"/>
            </a:endParaRPr>
          </a:p>
        </p:txBody>
      </p:sp>
      <p:sp>
        <p:nvSpPr>
          <p:cNvPr id="14" name="TextBox 13"/>
          <p:cNvSpPr txBox="1"/>
          <p:nvPr/>
        </p:nvSpPr>
        <p:spPr>
          <a:xfrm>
            <a:off x="319087" y="4833939"/>
            <a:ext cx="8524875" cy="1503361"/>
          </a:xfrm>
          <a:prstGeom prst="rect">
            <a:avLst/>
          </a:prstGeom>
          <a:solidFill>
            <a:srgbClr val="5482AB"/>
          </a:solidFill>
        </p:spPr>
        <p:txBody>
          <a:bodyPr wrap="square" tIns="91440" rtlCol="0" anchor="t" anchorCtr="0">
            <a:noAutofit/>
          </a:bodyPr>
          <a:lstStyle/>
          <a:p>
            <a:pPr marL="115888">
              <a:spcAft>
                <a:spcPts val="600"/>
              </a:spcAft>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Fact: </a:t>
            </a: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Less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opportunity for women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to contribute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to retirement plans and lower Social Security contributions.</a:t>
            </a: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One-quarter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of women age 65 and older rely on Social Security for more than half their income.</a:t>
            </a:r>
            <a:r>
              <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rPr>
              <a:t>2</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1963" indent="-177800">
              <a:spcAft>
                <a:spcPts val="600"/>
              </a:spcAft>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For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every year a woman stays home caring for a parent, child or other loved one, she must work an extra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five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years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to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recover lost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income.</a:t>
            </a:r>
            <a:r>
              <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rPr>
              <a:t>3</a:t>
            </a:r>
          </a:p>
        </p:txBody>
      </p:sp>
      <p:sp>
        <p:nvSpPr>
          <p:cNvPr id="11267" name="Content Placeholder 2"/>
          <p:cNvSpPr>
            <a:spLocks noGrp="1"/>
          </p:cNvSpPr>
          <p:nvPr>
            <p:ph idx="1"/>
          </p:nvPr>
        </p:nvSpPr>
        <p:spPr/>
        <p:txBody>
          <a:bodyPr/>
          <a:lstStyle/>
          <a:p>
            <a:r>
              <a:rPr lang="en-US" dirty="0" smtClean="0"/>
              <a:t>Women </a:t>
            </a:r>
            <a:r>
              <a:rPr lang="en-US" dirty="0"/>
              <a:t>are more likely to spend time out of the work </a:t>
            </a:r>
            <a:r>
              <a:rPr lang="en-US" dirty="0" smtClean="0"/>
              <a:t>force.</a:t>
            </a:r>
            <a:r>
              <a:rPr lang="en-US" baseline="30000" dirty="0" smtClean="0"/>
              <a:t>1</a:t>
            </a:r>
            <a:r>
              <a:rPr lang="en-US" dirty="0" smtClean="0"/>
              <a:t> </a:t>
            </a:r>
            <a:endParaRPr lang="en-US"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7</a:t>
            </a:fld>
            <a:endParaRPr lang="en-US" dirty="0"/>
          </a:p>
        </p:txBody>
      </p:sp>
      <p:pic>
        <p:nvPicPr>
          <p:cNvPr id="11265" name="Picture 112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8" name="Picture 2" descr="C:\Users\veltrrm\AppData\Local\Microsoft\Windows\Temporary Internet Files\Content.IE5\3D6DRKA2\MP900422744[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977" t="6679" b="22040"/>
          <a:stretch/>
        </p:blipFill>
        <p:spPr bwMode="auto">
          <a:xfrm>
            <a:off x="319088" y="1717675"/>
            <a:ext cx="4254500" cy="3116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idx="1"/>
          </p:nvPr>
        </p:nvSpPr>
        <p:spPr/>
        <p:txBody>
          <a:bodyPr/>
          <a:lstStyle/>
          <a:p>
            <a:r>
              <a:rPr lang="en-US" dirty="0"/>
              <a:t>Women’s life expectancy exceeds that of </a:t>
            </a:r>
            <a:r>
              <a:rPr lang="en-US" dirty="0" smtClean="0"/>
              <a:t>men.</a:t>
            </a:r>
            <a:r>
              <a:rPr lang="en-US" baseline="30000" dirty="0" smtClean="0"/>
              <a:t>1</a:t>
            </a:r>
            <a:endParaRPr lang="en-US" baseline="30000" dirty="0"/>
          </a:p>
        </p:txBody>
      </p:sp>
      <p:sp>
        <p:nvSpPr>
          <p:cNvPr id="14342" name="Text Placeholder 14341"/>
          <p:cNvSpPr>
            <a:spLocks noGrp="1"/>
          </p:cNvSpPr>
          <p:nvPr>
            <p:ph type="body" sz="quarter" idx="13"/>
          </p:nvPr>
        </p:nvSpPr>
        <p:spPr/>
        <p:txBody>
          <a:bodyPr>
            <a:normAutofit/>
          </a:bodyPr>
          <a:lstStyle/>
          <a:p>
            <a:pPr>
              <a:spcAft>
                <a:spcPts val="0"/>
              </a:spcAft>
            </a:pPr>
            <a:r>
              <a:rPr lang="en-US" sz="700" i="1" baseline="30000" dirty="0" smtClean="0"/>
              <a:t>1</a:t>
            </a:r>
            <a:r>
              <a:rPr lang="en-US" sz="700" i="1" dirty="0" smtClean="0"/>
              <a:t>Centers </a:t>
            </a:r>
            <a:r>
              <a:rPr lang="en-US" sz="700" i="1" dirty="0"/>
              <a:t>for Disease Control </a:t>
            </a:r>
            <a:r>
              <a:rPr lang="en-US" sz="700" i="1" dirty="0" smtClean="0"/>
              <a:t>and Prevention, 2012</a:t>
            </a:r>
          </a:p>
          <a:p>
            <a:pPr>
              <a:spcAft>
                <a:spcPts val="0"/>
              </a:spcAft>
            </a:pPr>
            <a:r>
              <a:rPr lang="en-US" sz="700" i="1" baseline="30000" dirty="0"/>
              <a:t>2</a:t>
            </a:r>
            <a:r>
              <a:rPr lang="en-US" sz="700" i="1" dirty="0" smtClean="0"/>
              <a:t>National </a:t>
            </a:r>
            <a:r>
              <a:rPr lang="en-US" sz="700" i="1" dirty="0"/>
              <a:t>Longitudinal Survey; Bureau of Labor </a:t>
            </a:r>
            <a:r>
              <a:rPr lang="en-US" sz="700" i="1" dirty="0" smtClean="0"/>
              <a:t>Statistics, 2010 </a:t>
            </a:r>
            <a:endParaRPr lang="en-US" sz="700" i="1" dirty="0"/>
          </a:p>
        </p:txBody>
      </p:sp>
      <p:sp>
        <p:nvSpPr>
          <p:cNvPr id="2" name="Slide Number Placeholder 1"/>
          <p:cNvSpPr>
            <a:spLocks noGrp="1"/>
          </p:cNvSpPr>
          <p:nvPr>
            <p:ph type="sldNum" sz="quarter" idx="4"/>
          </p:nvPr>
        </p:nvSpPr>
        <p:spPr/>
        <p:txBody>
          <a:bodyPr/>
          <a:lstStyle/>
          <a:p>
            <a:fld id="{B2E0E788-CED2-452F-B233-7DB69CD6EC2D}" type="slidenum">
              <a:rPr lang="en-US" smtClean="0"/>
              <a:pPr/>
              <a:t>8</a:t>
            </a:fld>
            <a:endParaRPr lang="en-US" dirty="0"/>
          </a:p>
        </p:txBody>
      </p:sp>
      <p:sp>
        <p:nvSpPr>
          <p:cNvPr id="23" name="TextBox 22"/>
          <p:cNvSpPr txBox="1"/>
          <p:nvPr/>
        </p:nvSpPr>
        <p:spPr>
          <a:xfrm>
            <a:off x="319088" y="4833939"/>
            <a:ext cx="8524876" cy="1503361"/>
          </a:xfrm>
          <a:prstGeom prst="rect">
            <a:avLst/>
          </a:prstGeom>
          <a:solidFill>
            <a:srgbClr val="5482AB"/>
          </a:solidFill>
        </p:spPr>
        <p:txBody>
          <a:bodyPr wrap="square" tIns="91440" rtlCol="0" anchor="t" anchorCtr="0">
            <a:noAutofit/>
          </a:bodyPr>
          <a:lstStyle>
            <a:defPPr>
              <a:defRPr lang="en-US"/>
            </a:defPPr>
            <a:lvl1pPr>
              <a:spcAft>
                <a:spcPts val="1200"/>
              </a:spcAft>
              <a:defRPr sz="1200">
                <a:solidFill>
                  <a:srgbClr val="000000"/>
                </a:solidFill>
                <a:latin typeface="+mn-lt"/>
                <a:cs typeface="Times New Roman" panose="02020603050405020304" pitchFamily="18" charset="0"/>
              </a:defRPr>
            </a:lvl1pPr>
          </a:lstStyle>
          <a:p>
            <a:pPr marL="115888">
              <a:spcAft>
                <a:spcPts val="600"/>
              </a:spcAft>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Fact:</a:t>
            </a:r>
            <a:endPar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5138" indent="-180975">
              <a:spcAft>
                <a:spcPts val="10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One of the many challenges facing women… we live longer than our spouses and need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more</a:t>
            </a:r>
            <a:b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sustaining income.</a:t>
            </a:r>
            <a:r>
              <a:rPr lang="en-US" sz="1100" b="1" baseline="30000" dirty="0" smtClean="0">
                <a:solidFill>
                  <a:schemeClr val="tx2"/>
                </a:solidFill>
                <a:latin typeface="Tahoma" panose="020B0604030504040204" pitchFamily="34" charset="0"/>
                <a:ea typeface="Tahoma" panose="020B0604030504040204" pitchFamily="34" charset="0"/>
                <a:cs typeface="Tahoma" panose="020B0604030504040204" pitchFamily="34" charset="0"/>
              </a:rPr>
              <a:t>1</a:t>
            </a:r>
          </a:p>
          <a:p>
            <a:pPr marL="465138" indent="-180975">
              <a:spcAft>
                <a:spcPts val="1000"/>
              </a:spcAft>
              <a:buFont typeface="Arial" panose="020B0604020202020204" pitchFamily="34" charset="0"/>
              <a:buChar char="•"/>
            </a:pP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Women are more often the primary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caregivers.</a:t>
            </a:r>
            <a:endPar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465138" indent="-180975">
              <a:buFont typeface="Arial" panose="020B0604020202020204" pitchFamily="34" charset="0"/>
              <a:buChar char="•"/>
            </a:pP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More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than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55% of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women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between 43 and 54 give their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children an annual average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of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$5,410 in financial support and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268 </a:t>
            </a:r>
            <a:r>
              <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rPr>
              <a:t>hours of assistance in errands, childcare or </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housework.</a:t>
            </a:r>
            <a:r>
              <a:rPr lang="en-US" sz="1100" b="1" baseline="30000" dirty="0">
                <a:solidFill>
                  <a:schemeClr val="tx2"/>
                </a:solidFill>
                <a:latin typeface="Tahoma" panose="020B0604030504040204" pitchFamily="34" charset="0"/>
                <a:ea typeface="Tahoma" panose="020B0604030504040204" pitchFamily="34" charset="0"/>
                <a:cs typeface="Tahoma" panose="020B0604030504040204" pitchFamily="34" charset="0"/>
              </a:rPr>
              <a:t>2</a:t>
            </a:r>
            <a:r>
              <a:rPr lang="en-US" sz="11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11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4341" name="Picture 143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7625" cy="1948854"/>
          </a:xfrm>
          <a:prstGeom prst="rect">
            <a:avLst/>
          </a:prstGeom>
        </p:spPr>
      </p:pic>
      <p:pic>
        <p:nvPicPr>
          <p:cNvPr id="8" name="Picture 4" descr="C:\Users\veltrrm\AppData\Local\Microsoft\Windows\Temporary Internet Files\Content.IE5\3K0GSJA8\MP900446483[1].jpg"/>
          <p:cNvPicPr>
            <a:picLocks noChangeAspect="1" noChangeArrowheads="1"/>
          </p:cNvPicPr>
          <p:nvPr/>
        </p:nvPicPr>
        <p:blipFill rotWithShape="1">
          <a:blip r:embed="rId4">
            <a:extLst>
              <a:ext uri="{28A0092B-C50C-407E-A947-70E740481C1C}">
                <a14:useLocalDpi xmlns:a14="http://schemas.microsoft.com/office/drawing/2010/main" val="0"/>
              </a:ext>
            </a:extLst>
          </a:blip>
          <a:srcRect l="4207" r="2770" b="-357"/>
          <a:stretch/>
        </p:blipFill>
        <p:spPr bwMode="auto">
          <a:xfrm>
            <a:off x="319088" y="1717675"/>
            <a:ext cx="4254500" cy="3133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Institutional template">
  <a:themeElements>
    <a:clrScheme name="Federated Corp Color Scheme">
      <a:dk1>
        <a:srgbClr val="002F62"/>
      </a:dk1>
      <a:lt1>
        <a:srgbClr val="FFFFFF"/>
      </a:lt1>
      <a:dk2>
        <a:srgbClr val="FFFFFF"/>
      </a:dk2>
      <a:lt2>
        <a:srgbClr val="EEECE1"/>
      </a:lt2>
      <a:accent1>
        <a:srgbClr val="002F62"/>
      </a:accent1>
      <a:accent2>
        <a:srgbClr val="5482AB"/>
      </a:accent2>
      <a:accent3>
        <a:srgbClr val="988F86"/>
      </a:accent3>
      <a:accent4>
        <a:srgbClr val="CA9B4A"/>
      </a:accent4>
      <a:accent5>
        <a:srgbClr val="782327"/>
      </a:accent5>
      <a:accent6>
        <a:srgbClr val="869E50"/>
      </a:accent6>
      <a:hlink>
        <a:srgbClr val="00CC00"/>
      </a:hlink>
      <a:folHlink>
        <a:srgbClr val="0000FF"/>
      </a:folHlink>
    </a:clrScheme>
    <a:fontScheme name="Federated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F62"/>
        </a:solidFill>
        <a:ln>
          <a:noFill/>
        </a:ln>
      </a:spPr>
      <a:bodyPr rtlCol="0" anchor="ctr"/>
      <a:lstStyle>
        <a:defPPr algn="ctr">
          <a:defRPr sz="9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1400" dirty="0"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System" displayName="System" id="596ffd3f-1a43-40b6-aa2b-6b8165921d48" isdomainofvalue="False" dataSourceId="af8295f3-2548-408b-9e22-6de5b981b69b"/>
</file>

<file path=customXml/item2.xml><?xml version="1.0" encoding="utf-8"?>
<AllExternalAdhocVariableMappings/>
</file>

<file path=customXml/item3.xml><?xml version="1.0" encoding="utf-8"?>
<VariableListDefinition name="Computed" displayName="Computed" id="d080f669-8082-4c99-8719-a10c1241af6f" isdomainofvalue="False" dataSourceId="d286ab3f-4238-459b-8947-25dde0efd997"/>
</file>

<file path=customXml/item4.xml><?xml version="1.0" encoding="utf-8"?>
<VariableList UniqueId="d080f669-8082-4c99-8719-a10c1241af6f" Name="Computed" ContentType="XML" MajorVersion="0" MinorVersion="1" isLocalCopy="False" IsBaseObject="False" DataSourceId="d286ab3f-4238-459b-8947-25dde0efd997" DataSourceMajorVersion="0" DataSourceMinorVersion="1"/>
</file>

<file path=customXml/item5.xml><?xml version="1.0" encoding="utf-8"?>
<VariableList UniqueId="4d9915e0-cbc4-4ca8-b10c-74a14a6dff7c" Name="AD_HOC" ContentType="XML" MajorVersion="0" MinorVersion="1" isLocalCopy="False" IsBaseObject="False" DataSourceId="b115bba5-4921-4fc1-9a42-abb13d5fbfd9" DataSourceMajorVersion="0" DataSourceMinorVersion="1"/>
</file>

<file path=customXml/item6.xml><?xml version="1.0" encoding="utf-8"?>
<VariableList UniqueId="596ffd3f-1a43-40b6-aa2b-6b8165921d48" Name="System" ContentType="XML" MajorVersion="0" MinorVersion="1" isLocalCopy="False" IsBaseObject="False" DataSourceId="af8295f3-2548-408b-9e22-6de5b981b69b" DataSourceMajorVersion="0" DataSourceMinorVersion="1"/>
</file>

<file path=customXml/item7.xml><?xml version="1.0" encoding="utf-8"?>
<VariableListDefinition name="AD_HOC" displayName="AD_HOC" id="4d9915e0-cbc4-4ca8-b10c-74a14a6dff7c" isdomainofvalue="False" dataSourceId="b115bba5-4921-4fc1-9a42-abb13d5fbfd9"/>
</file>

<file path=customXml/itemProps1.xml><?xml version="1.0" encoding="utf-8"?>
<ds:datastoreItem xmlns:ds="http://schemas.openxmlformats.org/officeDocument/2006/customXml" ds:itemID="{40B33034-B6A5-4AD0-A6F4-A6DBE2DBE51F}">
  <ds:schemaRefs/>
</ds:datastoreItem>
</file>

<file path=customXml/itemProps2.xml><?xml version="1.0" encoding="utf-8"?>
<ds:datastoreItem xmlns:ds="http://schemas.openxmlformats.org/officeDocument/2006/customXml" ds:itemID="{09F338CF-4B02-48C5-A56E-E3D73877AF71}">
  <ds:schemaRefs/>
</ds:datastoreItem>
</file>

<file path=customXml/itemProps3.xml><?xml version="1.0" encoding="utf-8"?>
<ds:datastoreItem xmlns:ds="http://schemas.openxmlformats.org/officeDocument/2006/customXml" ds:itemID="{6E0C1203-1F94-40F4-A879-E843AE9B3ECA}">
  <ds:schemaRefs/>
</ds:datastoreItem>
</file>

<file path=customXml/itemProps4.xml><?xml version="1.0" encoding="utf-8"?>
<ds:datastoreItem xmlns:ds="http://schemas.openxmlformats.org/officeDocument/2006/customXml" ds:itemID="{641B32BC-D172-4FE4-8F2F-3E957C5CA6CE}">
  <ds:schemaRefs/>
</ds:datastoreItem>
</file>

<file path=customXml/itemProps5.xml><?xml version="1.0" encoding="utf-8"?>
<ds:datastoreItem xmlns:ds="http://schemas.openxmlformats.org/officeDocument/2006/customXml" ds:itemID="{37043B6E-8983-4760-83BC-519C0C2B78FF}">
  <ds:schemaRefs/>
</ds:datastoreItem>
</file>

<file path=customXml/itemProps6.xml><?xml version="1.0" encoding="utf-8"?>
<ds:datastoreItem xmlns:ds="http://schemas.openxmlformats.org/officeDocument/2006/customXml" ds:itemID="{7D2B1F6D-4386-4AED-A364-F501CE20D19E}">
  <ds:schemaRefs/>
</ds:datastoreItem>
</file>

<file path=customXml/itemProps7.xml><?xml version="1.0" encoding="utf-8"?>
<ds:datastoreItem xmlns:ds="http://schemas.openxmlformats.org/officeDocument/2006/customXml" ds:itemID="{ACDD3246-FEC8-46E1-862B-2E26A53BE8F4}">
  <ds:schemaRefs/>
</ds:datastoreItem>
</file>

<file path=docProps/app.xml><?xml version="1.0" encoding="utf-8"?>
<Properties xmlns="http://schemas.openxmlformats.org/officeDocument/2006/extended-properties" xmlns:vt="http://schemas.openxmlformats.org/officeDocument/2006/docPropsVTypes">
  <Template/>
  <TotalTime>34887</TotalTime>
  <Words>6389</Words>
  <Application>Microsoft Office PowerPoint</Application>
  <PresentationFormat>On-screen Show (4:3)</PresentationFormat>
  <Paragraphs>429</Paragraphs>
  <Slides>26</Slides>
  <Notes>26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8" baseType="lpstr">
      <vt:lpstr>Arial</vt:lpstr>
      <vt:lpstr>Arial Black</vt:lpstr>
      <vt:lpstr>Arial Narrow</vt:lpstr>
      <vt:lpstr>Calibri</vt:lpstr>
      <vt:lpstr>Garamond</vt:lpstr>
      <vt:lpstr>Tahoma</vt:lpstr>
      <vt:lpstr>Times</vt:lpstr>
      <vt:lpstr>Wingdings</vt:lpstr>
      <vt:lpstr>Wingdings 2</vt:lpstr>
      <vt:lpstr>Institutional template</vt:lpstr>
      <vt:lpstr>Office Theme</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McMurry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 Heeder</dc:creator>
  <cp:lastModifiedBy>DeCaria, Kathryn G</cp:lastModifiedBy>
  <cp:revision>1044</cp:revision>
  <cp:lastPrinted>2018-08-20T20:21:51Z</cp:lastPrinted>
  <dcterms:created xsi:type="dcterms:W3CDTF">2011-02-18T18:45:34Z</dcterms:created>
  <dcterms:modified xsi:type="dcterms:W3CDTF">2018-08-21T18:15:38Z</dcterms:modified>
</cp:coreProperties>
</file>